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81" r:id="rId5"/>
    <p:sldId id="264" r:id="rId6"/>
    <p:sldId id="266" r:id="rId7"/>
    <p:sldId id="270" r:id="rId8"/>
    <p:sldId id="283" r:id="rId9"/>
    <p:sldId id="267" r:id="rId10"/>
    <p:sldId id="284" r:id="rId11"/>
    <p:sldId id="286" r:id="rId12"/>
    <p:sldId id="287" r:id="rId13"/>
    <p:sldId id="288" r:id="rId14"/>
    <p:sldId id="285" r:id="rId15"/>
    <p:sldId id="265" r:id="rId16"/>
    <p:sldId id="260" r:id="rId17"/>
    <p:sldId id="276" r:id="rId18"/>
    <p:sldId id="280" r:id="rId1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2C0B165B-5EBF-4AC7-9189-4EB13A334120}">
          <p14:sldIdLst>
            <p14:sldId id="256"/>
            <p14:sldId id="258"/>
            <p14:sldId id="257"/>
            <p14:sldId id="281"/>
            <p14:sldId id="264"/>
            <p14:sldId id="266"/>
            <p14:sldId id="270"/>
            <p14:sldId id="283"/>
          </p14:sldIdLst>
        </p14:section>
        <p14:section name="无标题节" id="{88645351-1B29-469B-9BB0-F6E351110424}">
          <p14:sldIdLst>
            <p14:sldId id="267"/>
            <p14:sldId id="284"/>
            <p14:sldId id="286"/>
            <p14:sldId id="287"/>
            <p14:sldId id="288"/>
            <p14:sldId id="285"/>
            <p14:sldId id="265"/>
            <p14:sldId id="260"/>
            <p14:sldId id="276"/>
            <p14:sldId id="28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FF"/>
    <a:srgbClr val="9A77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00" d="100"/>
          <a:sy n="100" d="100"/>
        </p:scale>
        <p:origin x="-72" y="-55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81D86DBA-00BD-4CF4-A6CE-86037B60D068}" type="datetimeFigureOut">
              <a:rPr lang="zh-CN" altLang="en-US" smtClean="0"/>
              <a:t>2019-2-23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9C93D42-9C82-4196-9EAA-4B4CE2CCA539}" type="slidenum">
              <a:rPr lang="zh-CN" altLang="en-US" smtClean="0"/>
              <a:t>‹#›</a:t>
            </a:fld>
            <a:endParaRPr lang="zh-CN" altLang="en-US"/>
          </a:p>
        </p:txBody>
      </p:sp>
    </p:spTree>
    <p:extLst>
      <p:ext uri="{BB962C8B-B14F-4D97-AF65-F5344CB8AC3E}">
        <p14:creationId xmlns:p14="http://schemas.microsoft.com/office/powerpoint/2010/main" val="1531056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1D86DBA-00BD-4CF4-A6CE-86037B60D068}" type="datetimeFigureOut">
              <a:rPr lang="zh-CN" altLang="en-US" smtClean="0"/>
              <a:t>2019-2-23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9C93D42-9C82-4196-9EAA-4B4CE2CCA539}" type="slidenum">
              <a:rPr lang="zh-CN" altLang="en-US" smtClean="0"/>
              <a:t>‹#›</a:t>
            </a:fld>
            <a:endParaRPr lang="zh-CN" altLang="en-US"/>
          </a:p>
        </p:txBody>
      </p:sp>
    </p:spTree>
    <p:extLst>
      <p:ext uri="{BB962C8B-B14F-4D97-AF65-F5344CB8AC3E}">
        <p14:creationId xmlns:p14="http://schemas.microsoft.com/office/powerpoint/2010/main" val="3436852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1D86DBA-00BD-4CF4-A6CE-86037B60D068}" type="datetimeFigureOut">
              <a:rPr lang="zh-CN" altLang="en-US" smtClean="0"/>
              <a:t>2019-2-23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9C93D42-9C82-4196-9EAA-4B4CE2CCA539}" type="slidenum">
              <a:rPr lang="zh-CN" altLang="en-US" smtClean="0"/>
              <a:t>‹#›</a:t>
            </a:fld>
            <a:endParaRPr lang="zh-CN" altLang="en-US"/>
          </a:p>
        </p:txBody>
      </p:sp>
    </p:spTree>
    <p:extLst>
      <p:ext uri="{BB962C8B-B14F-4D97-AF65-F5344CB8AC3E}">
        <p14:creationId xmlns:p14="http://schemas.microsoft.com/office/powerpoint/2010/main" val="2494761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1D86DBA-00BD-4CF4-A6CE-86037B60D068}" type="datetimeFigureOut">
              <a:rPr lang="zh-CN" altLang="en-US" smtClean="0"/>
              <a:t>2019-2-23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9C93D42-9C82-4196-9EAA-4B4CE2CCA539}" type="slidenum">
              <a:rPr lang="zh-CN" altLang="en-US" smtClean="0"/>
              <a:t>‹#›</a:t>
            </a:fld>
            <a:endParaRPr lang="zh-CN" altLang="en-US"/>
          </a:p>
        </p:txBody>
      </p:sp>
    </p:spTree>
    <p:extLst>
      <p:ext uri="{BB962C8B-B14F-4D97-AF65-F5344CB8AC3E}">
        <p14:creationId xmlns:p14="http://schemas.microsoft.com/office/powerpoint/2010/main" val="3904290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1D86DBA-00BD-4CF4-A6CE-86037B60D068}" type="datetimeFigureOut">
              <a:rPr lang="zh-CN" altLang="en-US" smtClean="0"/>
              <a:t>2019-2-23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9C93D42-9C82-4196-9EAA-4B4CE2CCA539}" type="slidenum">
              <a:rPr lang="zh-CN" altLang="en-US" smtClean="0"/>
              <a:t>‹#›</a:t>
            </a:fld>
            <a:endParaRPr lang="zh-CN" altLang="en-US"/>
          </a:p>
        </p:txBody>
      </p:sp>
    </p:spTree>
    <p:extLst>
      <p:ext uri="{BB962C8B-B14F-4D97-AF65-F5344CB8AC3E}">
        <p14:creationId xmlns:p14="http://schemas.microsoft.com/office/powerpoint/2010/main" val="1322565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81D86DBA-00BD-4CF4-A6CE-86037B60D068}" type="datetimeFigureOut">
              <a:rPr lang="zh-CN" altLang="en-US" smtClean="0"/>
              <a:t>2019-2-23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B9C93D42-9C82-4196-9EAA-4B4CE2CCA539}" type="slidenum">
              <a:rPr lang="zh-CN" altLang="en-US" smtClean="0"/>
              <a:t>‹#›</a:t>
            </a:fld>
            <a:endParaRPr lang="zh-CN" altLang="en-US"/>
          </a:p>
        </p:txBody>
      </p:sp>
    </p:spTree>
    <p:extLst>
      <p:ext uri="{BB962C8B-B14F-4D97-AF65-F5344CB8AC3E}">
        <p14:creationId xmlns:p14="http://schemas.microsoft.com/office/powerpoint/2010/main" val="844562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81D86DBA-00BD-4CF4-A6CE-86037B60D068}" type="datetimeFigureOut">
              <a:rPr lang="zh-CN" altLang="en-US" smtClean="0"/>
              <a:t>2019-2-23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9C93D42-9C82-4196-9EAA-4B4CE2CCA539}" type="slidenum">
              <a:rPr lang="zh-CN" altLang="en-US" smtClean="0"/>
              <a:t>‹#›</a:t>
            </a:fld>
            <a:endParaRPr lang="zh-CN" altLang="en-US"/>
          </a:p>
        </p:txBody>
      </p:sp>
    </p:spTree>
    <p:extLst>
      <p:ext uri="{BB962C8B-B14F-4D97-AF65-F5344CB8AC3E}">
        <p14:creationId xmlns:p14="http://schemas.microsoft.com/office/powerpoint/2010/main" val="221964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81D86DBA-00BD-4CF4-A6CE-86037B60D068}" type="datetimeFigureOut">
              <a:rPr lang="zh-CN" altLang="en-US" smtClean="0"/>
              <a:t>2019-2-23</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B9C93D42-9C82-4196-9EAA-4B4CE2CCA539}" type="slidenum">
              <a:rPr lang="zh-CN" altLang="en-US" smtClean="0"/>
              <a:t>‹#›</a:t>
            </a:fld>
            <a:endParaRPr lang="zh-CN" altLang="en-US"/>
          </a:p>
        </p:txBody>
      </p:sp>
      <p:sp>
        <p:nvSpPr>
          <p:cNvPr id="11" name="矩形 10"/>
          <p:cNvSpPr/>
          <p:nvPr userDrawn="1"/>
        </p:nvSpPr>
        <p:spPr>
          <a:xfrm>
            <a:off x="3303285" y="481821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PPT</a:t>
            </a: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模板下载：</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www.1ppt.com/moban/     </a:t>
            </a: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行业</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PPT</a:t>
            </a: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模板：</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节日</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PPT</a:t>
            </a: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模板：</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www.1ppt.com/jieri/           PPT</a:t>
            </a: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素材下载：</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PPT</a:t>
            </a: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背景图片：</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www.1ppt.com/beijing/      PPT</a:t>
            </a: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图表下载：</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优秀</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PPT</a:t>
            </a: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下载：</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www.1ppt.com/xiazai/        PPT</a:t>
            </a: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教程： </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Word</a:t>
            </a: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教程： </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www.1ppt.com/word/              Excel</a:t>
            </a: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教程：</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资料下载：</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www.1ppt.com/ziliao/                PPT</a:t>
            </a: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课件下载：</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范文下载：</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www.1ppt.com/fanwen/             </a:t>
            </a: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试卷下载：</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教案下载：</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6">
                    <a:lumMod val="60000"/>
                    <a:lumOff val="40000"/>
                  </a:schemeClr>
                </a:solidFill>
                <a:effectLst/>
                <a:uLnTx/>
                <a:uFillTx/>
              </a:rPr>
              <a:t>字体下载：</a:t>
            </a: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6">
                    <a:lumMod val="60000"/>
                    <a:lumOff val="40000"/>
                  </a:schemeClr>
                </a:solidFill>
                <a:effectLst/>
                <a:uLnTx/>
                <a:uFillTx/>
              </a:rPr>
              <a:t> </a:t>
            </a:r>
            <a:endParaRPr kumimoji="0" lang="zh-CN" altLang="en-US" sz="100" b="0" i="0" u="none" strike="noStrike" kern="0" cap="none" spc="0" normalizeH="0" baseline="0" noProof="0" dirty="0" smtClean="0">
              <a:ln>
                <a:noFill/>
              </a:ln>
              <a:solidFill>
                <a:schemeClr val="accent6">
                  <a:lumMod val="60000"/>
                  <a:lumOff val="40000"/>
                </a:schemeClr>
              </a:solidFill>
              <a:effectLst/>
              <a:uLnTx/>
              <a:uFillTx/>
            </a:endParaRPr>
          </a:p>
        </p:txBody>
      </p:sp>
    </p:spTree>
    <p:extLst>
      <p:ext uri="{BB962C8B-B14F-4D97-AF65-F5344CB8AC3E}">
        <p14:creationId xmlns:p14="http://schemas.microsoft.com/office/powerpoint/2010/main" val="32491746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81D86DBA-00BD-4CF4-A6CE-86037B60D068}" type="datetimeFigureOut">
              <a:rPr lang="zh-CN" altLang="en-US" smtClean="0"/>
              <a:t>2019-2-23</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B9C93D42-9C82-4196-9EAA-4B4CE2CCA539}" type="slidenum">
              <a:rPr lang="zh-CN" altLang="en-US" smtClean="0"/>
              <a:t>‹#›</a:t>
            </a:fld>
            <a:endParaRPr lang="zh-CN" altLang="en-US"/>
          </a:p>
        </p:txBody>
      </p:sp>
    </p:spTree>
    <p:extLst>
      <p:ext uri="{BB962C8B-B14F-4D97-AF65-F5344CB8AC3E}">
        <p14:creationId xmlns:p14="http://schemas.microsoft.com/office/powerpoint/2010/main" val="707206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D86DBA-00BD-4CF4-A6CE-86037B60D068}" type="datetimeFigureOut">
              <a:rPr lang="zh-CN" altLang="en-US" smtClean="0"/>
              <a:t>2019-2-23</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B9C93D42-9C82-4196-9EAA-4B4CE2CCA539}" type="slidenum">
              <a:rPr lang="zh-CN" altLang="en-US" smtClean="0"/>
              <a:t>‹#›</a:t>
            </a:fld>
            <a:endParaRPr lang="zh-CN" altLang="en-US"/>
          </a:p>
        </p:txBody>
      </p:sp>
    </p:spTree>
    <p:extLst>
      <p:ext uri="{BB962C8B-B14F-4D97-AF65-F5344CB8AC3E}">
        <p14:creationId xmlns:p14="http://schemas.microsoft.com/office/powerpoint/2010/main" val="2181438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1" y="321"/>
            <a:ext cx="9142858" cy="5142857"/>
          </a:xfrm>
          <a:prstGeom prst="rect">
            <a:avLst/>
          </a:prstGeom>
        </p:spPr>
      </p:pic>
    </p:spTree>
    <p:extLst>
      <p:ext uri="{BB962C8B-B14F-4D97-AF65-F5344CB8AC3E}">
        <p14:creationId xmlns:p14="http://schemas.microsoft.com/office/powerpoint/2010/main" val="3341288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1D86DBA-00BD-4CF4-A6CE-86037B60D068}" type="datetimeFigureOut">
              <a:rPr lang="zh-CN" altLang="en-US" smtClean="0"/>
              <a:t>2019-2-23</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B9C93D42-9C82-4196-9EAA-4B4CE2CCA539}" type="slidenum">
              <a:rPr lang="zh-CN" altLang="en-US" smtClean="0"/>
              <a:t>‹#›</a:t>
            </a:fld>
            <a:endParaRPr lang="zh-CN" altLang="en-US"/>
          </a:p>
        </p:txBody>
      </p:sp>
    </p:spTree>
    <p:extLst>
      <p:ext uri="{BB962C8B-B14F-4D97-AF65-F5344CB8AC3E}">
        <p14:creationId xmlns:p14="http://schemas.microsoft.com/office/powerpoint/2010/main" val="1844712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1D86DBA-00BD-4CF4-A6CE-86037B60D068}" type="datetimeFigureOut">
              <a:rPr lang="zh-CN" altLang="en-US" smtClean="0"/>
              <a:t>2019-2-23</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9C93D42-9C82-4196-9EAA-4B4CE2CCA539}" type="slidenum">
              <a:rPr lang="zh-CN" altLang="en-US" smtClean="0"/>
              <a:t>‹#›</a:t>
            </a:fld>
            <a:endParaRPr lang="zh-CN" altLang="en-US"/>
          </a:p>
        </p:txBody>
      </p:sp>
    </p:spTree>
    <p:extLst>
      <p:ext uri="{BB962C8B-B14F-4D97-AF65-F5344CB8AC3E}">
        <p14:creationId xmlns:p14="http://schemas.microsoft.com/office/powerpoint/2010/main" val="4225856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84" r:id="rId8"/>
    <p:sldLayoutId id="2147483668" r:id="rId9"/>
    <p:sldLayoutId id="2147483669" r:id="rId10"/>
    <p:sldLayoutId id="2147483670" r:id="rId11"/>
    <p:sldLayoutId id="2147483671"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8.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a:spLocks noChangeArrowheads="1"/>
          </p:cNvSpPr>
          <p:nvPr/>
        </p:nvSpPr>
        <p:spPr bwMode="auto">
          <a:xfrm>
            <a:off x="2841891" y="2418314"/>
            <a:ext cx="5326431" cy="646331"/>
          </a:xfrm>
          <a:prstGeom prst="rect">
            <a:avLst/>
          </a:prstGeom>
          <a:noFill/>
          <a:ln>
            <a:noFill/>
          </a:ln>
          <a:effectLst>
            <a:innerShdw blurRad="63500" dist="50800" dir="16200000">
              <a:prstClr val="black">
                <a:alpha val="50000"/>
              </a:prstClr>
            </a:inn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zh-CN" altLang="zh-CN"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唐山</a:t>
            </a:r>
            <a:r>
              <a:rPr lang="zh-CN" altLang="zh-CN"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账本轻松</a:t>
            </a:r>
            <a:r>
              <a:rPr lang="zh-CN" altLang="zh-CN" sz="3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看</a:t>
            </a:r>
            <a:endParaRPr lang="zh-CN" altLang="en-U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微软雅黑" pitchFamily="34" charset="-122"/>
              <a:ea typeface="微软雅黑" pitchFamily="34" charset="-122"/>
            </a:endParaRPr>
          </a:p>
        </p:txBody>
      </p:sp>
      <p:cxnSp>
        <p:nvCxnSpPr>
          <p:cNvPr id="5" name="直接连接符 4"/>
          <p:cNvCxnSpPr/>
          <p:nvPr/>
        </p:nvCxnSpPr>
        <p:spPr>
          <a:xfrm rot="5400000">
            <a:off x="5628680" y="1868686"/>
            <a:ext cx="0" cy="917972"/>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4140994" y="3251597"/>
            <a:ext cx="2975372" cy="0"/>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nvGrpSpPr>
          <p:cNvPr id="7" name="组合 6"/>
          <p:cNvGrpSpPr>
            <a:grpSpLocks/>
          </p:cNvGrpSpPr>
          <p:nvPr/>
        </p:nvGrpSpPr>
        <p:grpSpPr bwMode="auto">
          <a:xfrm>
            <a:off x="2868216" y="3434953"/>
            <a:ext cx="5520928" cy="547688"/>
            <a:chOff x="3493119" y="4376948"/>
            <a:chExt cx="7360973" cy="730804"/>
          </a:xfrm>
        </p:grpSpPr>
        <p:grpSp>
          <p:nvGrpSpPr>
            <p:cNvPr id="8" name="组合 481"/>
            <p:cNvGrpSpPr>
              <a:grpSpLocks/>
            </p:cNvGrpSpPr>
            <p:nvPr/>
          </p:nvGrpSpPr>
          <p:grpSpPr bwMode="auto">
            <a:xfrm flipV="1">
              <a:off x="3493119" y="4376948"/>
              <a:ext cx="1224470" cy="730804"/>
              <a:chOff x="4702629" y="2354575"/>
              <a:chExt cx="1086152" cy="587919"/>
            </a:xfrm>
          </p:grpSpPr>
          <p:cxnSp>
            <p:nvCxnSpPr>
              <p:cNvPr id="12" name="直接连接符 11"/>
              <p:cNvCxnSpPr/>
              <p:nvPr/>
            </p:nvCxnSpPr>
            <p:spPr>
              <a:xfrm>
                <a:off x="4702629" y="2354575"/>
                <a:ext cx="0" cy="587919"/>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5400000">
                <a:off x="5245460" y="1811744"/>
                <a:ext cx="0" cy="1085662"/>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grpSp>
          <p:nvGrpSpPr>
            <p:cNvPr id="9" name="组合 483"/>
            <p:cNvGrpSpPr>
              <a:grpSpLocks/>
            </p:cNvGrpSpPr>
            <p:nvPr/>
          </p:nvGrpSpPr>
          <p:grpSpPr bwMode="auto">
            <a:xfrm flipH="1" flipV="1">
              <a:off x="9629622" y="4376948"/>
              <a:ext cx="1224470" cy="730804"/>
              <a:chOff x="4702629" y="2354575"/>
              <a:chExt cx="1086152" cy="587919"/>
            </a:xfrm>
          </p:grpSpPr>
          <p:cxnSp>
            <p:nvCxnSpPr>
              <p:cNvPr id="10" name="直接连接符 9"/>
              <p:cNvCxnSpPr/>
              <p:nvPr/>
            </p:nvCxnSpPr>
            <p:spPr>
              <a:xfrm>
                <a:off x="4702629" y="2354575"/>
                <a:ext cx="0" cy="587919"/>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5400000">
                <a:off x="5245460" y="1811744"/>
                <a:ext cx="0" cy="1085662"/>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grpSp>
      <p:grpSp>
        <p:nvGrpSpPr>
          <p:cNvPr id="14" name="组合 13"/>
          <p:cNvGrpSpPr>
            <a:grpSpLocks/>
          </p:cNvGrpSpPr>
          <p:nvPr/>
        </p:nvGrpSpPr>
        <p:grpSpPr bwMode="auto">
          <a:xfrm flipH="1" flipV="1">
            <a:off x="2868216" y="1139428"/>
            <a:ext cx="5520928" cy="547688"/>
            <a:chOff x="3424715" y="4465315"/>
            <a:chExt cx="7360973" cy="730804"/>
          </a:xfrm>
        </p:grpSpPr>
        <p:grpSp>
          <p:nvGrpSpPr>
            <p:cNvPr id="15" name="组合 729"/>
            <p:cNvGrpSpPr>
              <a:grpSpLocks/>
            </p:cNvGrpSpPr>
            <p:nvPr/>
          </p:nvGrpSpPr>
          <p:grpSpPr bwMode="auto">
            <a:xfrm flipV="1">
              <a:off x="3424715" y="4465315"/>
              <a:ext cx="1224470" cy="730804"/>
              <a:chOff x="4702629" y="2354575"/>
              <a:chExt cx="1086152" cy="587919"/>
            </a:xfrm>
          </p:grpSpPr>
          <p:cxnSp>
            <p:nvCxnSpPr>
              <p:cNvPr id="19" name="直接连接符 18"/>
              <p:cNvCxnSpPr/>
              <p:nvPr/>
            </p:nvCxnSpPr>
            <p:spPr>
              <a:xfrm>
                <a:off x="4702629" y="2354575"/>
                <a:ext cx="0" cy="587919"/>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5400000">
                <a:off x="5245460" y="1811744"/>
                <a:ext cx="0" cy="1085662"/>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grpSp>
          <p:nvGrpSpPr>
            <p:cNvPr id="16" name="组合 730"/>
            <p:cNvGrpSpPr>
              <a:grpSpLocks/>
            </p:cNvGrpSpPr>
            <p:nvPr/>
          </p:nvGrpSpPr>
          <p:grpSpPr bwMode="auto">
            <a:xfrm flipH="1" flipV="1">
              <a:off x="9561218" y="4465315"/>
              <a:ext cx="1224470" cy="730804"/>
              <a:chOff x="4702629" y="2354575"/>
              <a:chExt cx="1086152" cy="587919"/>
            </a:xfrm>
          </p:grpSpPr>
          <p:cxnSp>
            <p:nvCxnSpPr>
              <p:cNvPr id="17" name="直接连接符 16"/>
              <p:cNvCxnSpPr/>
              <p:nvPr/>
            </p:nvCxnSpPr>
            <p:spPr>
              <a:xfrm>
                <a:off x="4702629" y="2354575"/>
                <a:ext cx="0" cy="587919"/>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5400000">
                <a:off x="5245460" y="1811744"/>
                <a:ext cx="0" cy="1085662"/>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grpSp>
      <p:sp>
        <p:nvSpPr>
          <p:cNvPr id="21" name="文本框 20"/>
          <p:cNvSpPr txBox="1">
            <a:spLocks noChangeArrowheads="1"/>
          </p:cNvSpPr>
          <p:nvPr/>
        </p:nvSpPr>
        <p:spPr bwMode="auto">
          <a:xfrm>
            <a:off x="2869407" y="3376466"/>
            <a:ext cx="5519738" cy="461665"/>
          </a:xfrm>
          <a:prstGeom prst="rect">
            <a:avLst/>
          </a:prstGeom>
          <a:noFill/>
          <a:ln>
            <a:noFill/>
          </a:ln>
          <a:effectLst>
            <a:glow rad="63500">
              <a:schemeClr val="accent2">
                <a:satMod val="175000"/>
                <a:alpha val="40000"/>
              </a:schemeClr>
            </a:glow>
            <a:outerShdw blurRad="44450" dist="27940" dir="5400000" algn="ctr">
              <a:srgbClr val="000000">
                <a:alpha val="32000"/>
              </a:srgbClr>
            </a:outerShdw>
            <a:softEdge rad="12700"/>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zh-CN" altLang="zh-CN" sz="2400" b="1" dirty="0" smtClean="0">
                <a:solidFill>
                  <a:srgbClr val="002060"/>
                </a:solidFill>
              </a:rPr>
              <a:t>——</a:t>
            </a:r>
            <a:r>
              <a:rPr lang="en-US" altLang="zh-CN" sz="2400" b="1" dirty="0">
                <a:solidFill>
                  <a:srgbClr val="002060"/>
                </a:solidFill>
              </a:rPr>
              <a:t>2018</a:t>
            </a:r>
            <a:r>
              <a:rPr lang="zh-CN" altLang="zh-CN" sz="2400" b="1" dirty="0">
                <a:solidFill>
                  <a:srgbClr val="002060"/>
                </a:solidFill>
              </a:rPr>
              <a:t>年预算执行和</a:t>
            </a:r>
            <a:r>
              <a:rPr lang="en-US" altLang="zh-CN" sz="2400" b="1" dirty="0">
                <a:solidFill>
                  <a:srgbClr val="002060"/>
                </a:solidFill>
              </a:rPr>
              <a:t>2019</a:t>
            </a:r>
            <a:r>
              <a:rPr lang="zh-CN" altLang="zh-CN" sz="2400" b="1" dirty="0">
                <a:solidFill>
                  <a:srgbClr val="002060"/>
                </a:solidFill>
              </a:rPr>
              <a:t>年预算</a:t>
            </a:r>
            <a:r>
              <a:rPr lang="zh-CN" altLang="zh-CN" sz="2400" b="1" dirty="0" smtClean="0">
                <a:solidFill>
                  <a:srgbClr val="002060"/>
                </a:solidFill>
              </a:rPr>
              <a:t>安排</a:t>
            </a:r>
            <a:endParaRPr lang="zh-CN" altLang="en-US" sz="2400" dirty="0">
              <a:solidFill>
                <a:srgbClr val="002060"/>
              </a:solidFill>
              <a:latin typeface="微软雅黑" pitchFamily="34" charset="-122"/>
              <a:ea typeface="微软雅黑" pitchFamily="34" charset="-122"/>
            </a:endParaRPr>
          </a:p>
        </p:txBody>
      </p:sp>
      <p:grpSp>
        <p:nvGrpSpPr>
          <p:cNvPr id="23" name="组合 4"/>
          <p:cNvGrpSpPr>
            <a:grpSpLocks/>
          </p:cNvGrpSpPr>
          <p:nvPr/>
        </p:nvGrpSpPr>
        <p:grpSpPr bwMode="auto">
          <a:xfrm>
            <a:off x="209551" y="1206104"/>
            <a:ext cx="2215754" cy="2543175"/>
            <a:chOff x="2097740" y="1026947"/>
            <a:chExt cx="3581908" cy="4096383"/>
          </a:xfrm>
        </p:grpSpPr>
        <p:sp>
          <p:nvSpPr>
            <p:cNvPr id="24" name="等腰三角形 23"/>
            <p:cNvSpPr/>
            <p:nvPr/>
          </p:nvSpPr>
          <p:spPr>
            <a:xfrm>
              <a:off x="2097740" y="1026947"/>
              <a:ext cx="3581908" cy="3087630"/>
            </a:xfrm>
            <a:prstGeom prst="triangl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p>
          </p:txBody>
        </p:sp>
        <p:sp>
          <p:nvSpPr>
            <p:cNvPr id="25" name="等腰三角形 24"/>
            <p:cNvSpPr/>
            <p:nvPr/>
          </p:nvSpPr>
          <p:spPr>
            <a:xfrm flipV="1">
              <a:off x="2097740" y="2035700"/>
              <a:ext cx="3581908" cy="3087630"/>
            </a:xfrm>
            <a:prstGeom prst="triangl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p>
          </p:txBody>
        </p:sp>
      </p:gr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279" y="1832372"/>
            <a:ext cx="920297" cy="12988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矩形 21"/>
          <p:cNvSpPr/>
          <p:nvPr/>
        </p:nvSpPr>
        <p:spPr>
          <a:xfrm>
            <a:off x="3654921" y="1091659"/>
            <a:ext cx="3700372" cy="1200329"/>
          </a:xfrm>
          <a:prstGeom prst="rect">
            <a:avLst/>
          </a:prstGeom>
          <a:noFill/>
        </p:spPr>
        <p:txBody>
          <a:bodyPr wrap="none">
            <a:spAutoFit/>
            <a:scene3d>
              <a:camera prst="orthographicFront"/>
              <a:lightRig rig="soft" dir="t">
                <a:rot lat="0" lon="0" rev="10800000"/>
              </a:lightRig>
            </a:scene3d>
            <a:sp3d>
              <a:bevelT w="27940" h="12700"/>
              <a:contourClr>
                <a:srgbClr val="DDDDDD"/>
              </a:contourClr>
            </a:sp3d>
          </a:bodyPr>
          <a:lstStyle/>
          <a:p>
            <a:pPr algn="ctr">
              <a:defRPr/>
            </a:pPr>
            <a:r>
              <a:rPr lang="en-US" altLang="zh-CN" sz="7200" b="1" spc="113" dirty="0" smtClean="0">
                <a:ln w="11430"/>
                <a:solidFill>
                  <a:srgbClr val="F8F8F8"/>
                </a:solidFill>
                <a:effectLst>
                  <a:outerShdw blurRad="25400" algn="tl" rotWithShape="0">
                    <a:srgbClr val="000000">
                      <a:alpha val="43000"/>
                    </a:srgbClr>
                  </a:outerShdw>
                </a:effectLst>
                <a:latin typeface="Elephant" pitchFamily="18" charset="0"/>
              </a:rPr>
              <a:t>2019</a:t>
            </a:r>
            <a:r>
              <a:rPr lang="zh-CN" altLang="en-US" sz="7200" b="1" spc="113" dirty="0" smtClean="0">
                <a:ln w="11430"/>
                <a:solidFill>
                  <a:srgbClr val="F8F8F8"/>
                </a:solidFill>
                <a:effectLst>
                  <a:outerShdw blurRad="25400" algn="tl" rotWithShape="0">
                    <a:srgbClr val="000000">
                      <a:alpha val="43000"/>
                    </a:srgbClr>
                  </a:outerShdw>
                </a:effectLst>
                <a:latin typeface="Elephant" pitchFamily="18" charset="0"/>
              </a:rPr>
              <a:t>年</a:t>
            </a:r>
            <a:endParaRPr lang="zh-CN" altLang="en-US" sz="7200" b="1" spc="113" dirty="0">
              <a:ln w="11430"/>
              <a:solidFill>
                <a:srgbClr val="F8F8F8"/>
              </a:solidFill>
              <a:effectLst>
                <a:outerShdw blurRad="25400" algn="tl" rotWithShape="0">
                  <a:srgbClr val="000000">
                    <a:alpha val="43000"/>
                  </a:srgbClr>
                </a:outerShdw>
              </a:effectLst>
              <a:latin typeface="Elephant" pitchFamily="18" charset="0"/>
            </a:endParaRPr>
          </a:p>
        </p:txBody>
      </p:sp>
    </p:spTree>
    <p:extLst>
      <p:ext uri="{BB962C8B-B14F-4D97-AF65-F5344CB8AC3E}">
        <p14:creationId xmlns:p14="http://schemas.microsoft.com/office/powerpoint/2010/main" val="1987529332"/>
      </p:ext>
    </p:extLst>
  </p:cSld>
  <p:clrMapOvr>
    <a:masterClrMapping/>
  </p:clrMapOvr>
  <mc:AlternateContent xmlns:mc="http://schemas.openxmlformats.org/markup-compatibility/2006" xmlns:p14="http://schemas.microsoft.com/office/powerpoint/2010/main">
    <mc:Choice Requires="p14">
      <p:transition spd="slow" p14:dur="3000" advTm="0">
        <p14:shre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heel(1)">
                                      <p:cBhvr>
                                        <p:cTn id="7" dur="2000"/>
                                        <p:tgtEl>
                                          <p:spTgt spid="23"/>
                                        </p:tgtEl>
                                      </p:cBhvr>
                                    </p:animEffect>
                                  </p:childTnLst>
                                </p:cTn>
                              </p:par>
                            </p:childTnLst>
                          </p:cTn>
                        </p:par>
                        <p:par>
                          <p:cTn id="8" fill="hold">
                            <p:stCondLst>
                              <p:cond delay="20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2500"/>
                            </p:stCondLst>
                            <p:childTnLst>
                              <p:par>
                                <p:cTn id="13" presetID="22" presetClass="entr" presetSubtype="1"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3000"/>
                            </p:stCondLst>
                            <p:childTnLst>
                              <p:par>
                                <p:cTn id="17" presetID="17" presetClass="entr" presetSubtype="1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749"/>
                                          </p:stCondLst>
                                        </p:cTn>
                                        <p:tgtEl>
                                          <p:spTgt spid="2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2500" fill="hold"/>
                                        <p:tgtEl>
                                          <p:spTgt spid="4"/>
                                        </p:tgtEl>
                                        <p:attrNameLst>
                                          <p:attrName>ppt_x</p:attrName>
                                        </p:attrNameLst>
                                      </p:cBhvr>
                                      <p:tavLst>
                                        <p:tav tm="0">
                                          <p:val>
                                            <p:strVal val="#ppt_x"/>
                                          </p:val>
                                        </p:tav>
                                        <p:tav tm="100000">
                                          <p:val>
                                            <p:strVal val="#ppt_x"/>
                                          </p:val>
                                        </p:tav>
                                      </p:tavLst>
                                    </p:anim>
                                    <p:anim calcmode="lin" valueType="num">
                                      <p:cBhvr additive="base">
                                        <p:cTn id="30" dur="2500" fill="hold"/>
                                        <p:tgtEl>
                                          <p:spTgt spid="4"/>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17" presetClass="entr" presetSubtype="10" fill="hold" nodeType="after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strVal val="#ppt_h"/>
                                          </p:val>
                                        </p:tav>
                                        <p:tav tm="100000">
                                          <p:val>
                                            <p:strVal val="#ppt_h"/>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4000"/>
                                        <p:tgtEl>
                                          <p:spTgt spid="21"/>
                                        </p:tgtEl>
                                      </p:cBhvr>
                                    </p:animEffect>
                                    <p:anim calcmode="lin" valueType="num">
                                      <p:cBhvr>
                                        <p:cTn id="41" dur="4000" fill="hold"/>
                                        <p:tgtEl>
                                          <p:spTgt spid="21"/>
                                        </p:tgtEl>
                                        <p:attrNameLst>
                                          <p:attrName>ppt_x</p:attrName>
                                        </p:attrNameLst>
                                      </p:cBhvr>
                                      <p:tavLst>
                                        <p:tav tm="0">
                                          <p:val>
                                            <p:strVal val="#ppt_x"/>
                                          </p:val>
                                        </p:tav>
                                        <p:tav tm="100000">
                                          <p:val>
                                            <p:strVal val="#ppt_x"/>
                                          </p:val>
                                        </p:tav>
                                      </p:tavLst>
                                    </p:anim>
                                    <p:anim calcmode="lin" valueType="num">
                                      <p:cBhvr>
                                        <p:cTn id="42" dur="4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1028"/>
                                        </p:tgtEl>
                                        <p:attrNameLst>
                                          <p:attrName>style.visibility</p:attrName>
                                        </p:attrNameLst>
                                      </p:cBhvr>
                                      <p:to>
                                        <p:strVal val="visible"/>
                                      </p:to>
                                    </p:set>
                                    <p:anim calcmode="lin" valueType="num">
                                      <p:cBhvr>
                                        <p:cTn id="47" dur="500" fill="hold"/>
                                        <p:tgtEl>
                                          <p:spTgt spid="1028"/>
                                        </p:tgtEl>
                                        <p:attrNameLst>
                                          <p:attrName>ppt_w</p:attrName>
                                        </p:attrNameLst>
                                      </p:cBhvr>
                                      <p:tavLst>
                                        <p:tav tm="0">
                                          <p:val>
                                            <p:fltVal val="0"/>
                                          </p:val>
                                        </p:tav>
                                        <p:tav tm="100000">
                                          <p:val>
                                            <p:strVal val="#ppt_w"/>
                                          </p:val>
                                        </p:tav>
                                      </p:tavLst>
                                    </p:anim>
                                    <p:anim calcmode="lin" valueType="num">
                                      <p:cBhvr>
                                        <p:cTn id="48" dur="500" fill="hold"/>
                                        <p:tgtEl>
                                          <p:spTgt spid="1028"/>
                                        </p:tgtEl>
                                        <p:attrNameLst>
                                          <p:attrName>ppt_h</p:attrName>
                                        </p:attrNameLst>
                                      </p:cBhvr>
                                      <p:tavLst>
                                        <p:tav tm="0">
                                          <p:val>
                                            <p:fltVal val="0"/>
                                          </p:val>
                                        </p:tav>
                                        <p:tav tm="100000">
                                          <p:val>
                                            <p:strVal val="#ppt_h"/>
                                          </p:val>
                                        </p:tav>
                                      </p:tavLst>
                                    </p:anim>
                                    <p:animEffect transition="in" filter="fade">
                                      <p:cBhvr>
                                        <p:cTn id="49"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73" name="组合 1972"/>
          <p:cNvGrpSpPr>
            <a:grpSpLocks/>
          </p:cNvGrpSpPr>
          <p:nvPr/>
        </p:nvGrpSpPr>
        <p:grpSpPr bwMode="auto">
          <a:xfrm>
            <a:off x="1224951" y="223838"/>
            <a:ext cx="6935638" cy="429816"/>
            <a:chOff x="1632609" y="298683"/>
            <a:chExt cx="9248878" cy="573159"/>
          </a:xfrm>
        </p:grpSpPr>
        <p:sp>
          <p:nvSpPr>
            <p:cNvPr id="1974" name="文本框 1973"/>
            <p:cNvSpPr txBox="1">
              <a:spLocks noChangeArrowheads="1"/>
            </p:cNvSpPr>
            <p:nvPr/>
          </p:nvSpPr>
          <p:spPr bwMode="auto">
            <a:xfrm>
              <a:off x="1632609" y="298683"/>
              <a:ext cx="9248878" cy="554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100" dirty="0" smtClean="0">
                  <a:solidFill>
                    <a:schemeClr val="bg1"/>
                  </a:solidFill>
                  <a:latin typeface="微软雅黑" pitchFamily="34" charset="-122"/>
                  <a:ea typeface="微软雅黑" pitchFamily="34" charset="-122"/>
                </a:rPr>
                <a:t>2019</a:t>
              </a:r>
              <a:r>
                <a:rPr lang="zh-CN" altLang="en-US" sz="2100" dirty="0" smtClean="0">
                  <a:solidFill>
                    <a:schemeClr val="bg1"/>
                  </a:solidFill>
                  <a:latin typeface="微软雅黑" pitchFamily="34" charset="-122"/>
                  <a:ea typeface="微软雅黑" pitchFamily="34" charset="-122"/>
                </a:rPr>
                <a:t>年全市和市本级民生支出安排情况</a:t>
              </a:r>
              <a:endParaRPr lang="zh-CN" altLang="en-US" sz="2100" dirty="0">
                <a:solidFill>
                  <a:schemeClr val="bg1"/>
                </a:solidFill>
                <a:latin typeface="微软雅黑" pitchFamily="34" charset="-122"/>
                <a:ea typeface="微软雅黑" pitchFamily="34" charset="-122"/>
              </a:endParaRPr>
            </a:p>
          </p:txBody>
        </p:sp>
        <p:cxnSp>
          <p:nvCxnSpPr>
            <p:cNvPr id="1976" name="直接连接符 1975"/>
            <p:cNvCxnSpPr/>
            <p:nvPr/>
          </p:nvCxnSpPr>
          <p:spPr>
            <a:xfrm>
              <a:off x="5181465" y="871842"/>
              <a:ext cx="1829069" cy="0"/>
            </a:xfrm>
            <a:prstGeom prst="line">
              <a:avLst/>
            </a:prstGeom>
            <a:ln w="0">
              <a:solidFill>
                <a:schemeClr val="bg1"/>
              </a:solidFill>
              <a:prstDash val="dashDot"/>
            </a:ln>
          </p:spPr>
          <p:style>
            <a:lnRef idx="1">
              <a:schemeClr val="accent1"/>
            </a:lnRef>
            <a:fillRef idx="0">
              <a:schemeClr val="accent1"/>
            </a:fillRef>
            <a:effectRef idx="0">
              <a:schemeClr val="accent1"/>
            </a:effectRef>
            <a:fontRef idx="minor">
              <a:schemeClr val="tx1"/>
            </a:fontRef>
          </p:style>
        </p:cxnSp>
      </p:gr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638" y="860217"/>
            <a:ext cx="3926557" cy="3746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3592" y="860217"/>
            <a:ext cx="4558257" cy="37462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6739378"/>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500"/>
                                  </p:stCondLst>
                                  <p:childTnLst>
                                    <p:set>
                                      <p:cBhvr>
                                        <p:cTn id="6" dur="1" fill="hold">
                                          <p:stCondLst>
                                            <p:cond delay="0"/>
                                          </p:stCondLst>
                                        </p:cTn>
                                        <p:tgtEl>
                                          <p:spTgt spid="1973"/>
                                        </p:tgtEl>
                                        <p:attrNameLst>
                                          <p:attrName>style.visibility</p:attrName>
                                        </p:attrNameLst>
                                      </p:cBhvr>
                                      <p:to>
                                        <p:strVal val="visible"/>
                                      </p:to>
                                    </p:set>
                                    <p:animEffect transition="in" filter="wheel(1)">
                                      <p:cBhvr>
                                        <p:cTn id="7" dur="2000"/>
                                        <p:tgtEl>
                                          <p:spTgt spid="197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4000"/>
                                  </p:stCondLst>
                                  <p:childTnLst>
                                    <p:set>
                                      <p:cBhvr>
                                        <p:cTn id="11" dur="1" fill="hold">
                                          <p:stCondLst>
                                            <p:cond delay="0"/>
                                          </p:stCondLst>
                                        </p:cTn>
                                        <p:tgtEl>
                                          <p:spTgt spid="3074"/>
                                        </p:tgtEl>
                                        <p:attrNameLst>
                                          <p:attrName>style.visibility</p:attrName>
                                        </p:attrNameLst>
                                      </p:cBhvr>
                                      <p:to>
                                        <p:strVal val="visible"/>
                                      </p:to>
                                    </p:set>
                                    <p:animEffect transition="in" filter="fade">
                                      <p:cBhvr>
                                        <p:cTn id="12" dur="5500"/>
                                        <p:tgtEl>
                                          <p:spTgt spid="3074"/>
                                        </p:tgtEl>
                                      </p:cBhvr>
                                    </p:animEffect>
                                    <p:anim calcmode="lin" valueType="num">
                                      <p:cBhvr>
                                        <p:cTn id="13" dur="5500" fill="hold"/>
                                        <p:tgtEl>
                                          <p:spTgt spid="3074"/>
                                        </p:tgtEl>
                                        <p:attrNameLst>
                                          <p:attrName>ppt_x</p:attrName>
                                        </p:attrNameLst>
                                      </p:cBhvr>
                                      <p:tavLst>
                                        <p:tav tm="0">
                                          <p:val>
                                            <p:strVal val="#ppt_x"/>
                                          </p:val>
                                        </p:tav>
                                        <p:tav tm="100000">
                                          <p:val>
                                            <p:strVal val="#ppt_x"/>
                                          </p:val>
                                        </p:tav>
                                      </p:tavLst>
                                    </p:anim>
                                    <p:anim calcmode="lin" valueType="num">
                                      <p:cBhvr>
                                        <p:cTn id="14" dur="5500" fill="hold"/>
                                        <p:tgtEl>
                                          <p:spTgt spid="307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4250"/>
                                  </p:stCondLst>
                                  <p:childTnLst>
                                    <p:set>
                                      <p:cBhvr>
                                        <p:cTn id="18" dur="1" fill="hold">
                                          <p:stCondLst>
                                            <p:cond delay="0"/>
                                          </p:stCondLst>
                                        </p:cTn>
                                        <p:tgtEl>
                                          <p:spTgt spid="3076"/>
                                        </p:tgtEl>
                                        <p:attrNameLst>
                                          <p:attrName>style.visibility</p:attrName>
                                        </p:attrNameLst>
                                      </p:cBhvr>
                                      <p:to>
                                        <p:strVal val="visible"/>
                                      </p:to>
                                    </p:set>
                                    <p:animEffect transition="in" filter="fade">
                                      <p:cBhvr>
                                        <p:cTn id="19" dur="525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73" name="组合 1972"/>
          <p:cNvGrpSpPr>
            <a:grpSpLocks/>
          </p:cNvGrpSpPr>
          <p:nvPr/>
        </p:nvGrpSpPr>
        <p:grpSpPr bwMode="auto">
          <a:xfrm>
            <a:off x="1224951" y="223838"/>
            <a:ext cx="6935638" cy="429816"/>
            <a:chOff x="1632609" y="298683"/>
            <a:chExt cx="9248878" cy="573159"/>
          </a:xfrm>
        </p:grpSpPr>
        <p:sp>
          <p:nvSpPr>
            <p:cNvPr id="1974" name="文本框 1973"/>
            <p:cNvSpPr txBox="1">
              <a:spLocks noChangeArrowheads="1"/>
            </p:cNvSpPr>
            <p:nvPr/>
          </p:nvSpPr>
          <p:spPr bwMode="auto">
            <a:xfrm>
              <a:off x="1632609" y="298683"/>
              <a:ext cx="9248878" cy="554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100" dirty="0" smtClean="0">
                  <a:solidFill>
                    <a:schemeClr val="bg1"/>
                  </a:solidFill>
                  <a:latin typeface="微软雅黑" pitchFamily="34" charset="-122"/>
                  <a:ea typeface="微软雅黑" pitchFamily="34" charset="-122"/>
                </a:rPr>
                <a:t>2019</a:t>
              </a:r>
              <a:r>
                <a:rPr lang="zh-CN" altLang="en-US" sz="2100" dirty="0" smtClean="0">
                  <a:solidFill>
                    <a:schemeClr val="bg1"/>
                  </a:solidFill>
                  <a:latin typeface="微软雅黑" pitchFamily="34" charset="-122"/>
                  <a:ea typeface="微软雅黑" pitchFamily="34" charset="-122"/>
                </a:rPr>
                <a:t>年全市和市本级政府性基金预算平衡关系</a:t>
              </a:r>
              <a:endParaRPr lang="zh-CN" altLang="en-US" sz="2100" dirty="0">
                <a:solidFill>
                  <a:schemeClr val="bg1"/>
                </a:solidFill>
                <a:latin typeface="微软雅黑" pitchFamily="34" charset="-122"/>
                <a:ea typeface="微软雅黑" pitchFamily="34" charset="-122"/>
              </a:endParaRPr>
            </a:p>
          </p:txBody>
        </p:sp>
        <p:cxnSp>
          <p:nvCxnSpPr>
            <p:cNvPr id="1976" name="直接连接符 1975"/>
            <p:cNvCxnSpPr/>
            <p:nvPr/>
          </p:nvCxnSpPr>
          <p:spPr>
            <a:xfrm>
              <a:off x="5181465" y="871842"/>
              <a:ext cx="1829069" cy="0"/>
            </a:xfrm>
            <a:prstGeom prst="line">
              <a:avLst/>
            </a:prstGeom>
            <a:ln w="0">
              <a:solidFill>
                <a:schemeClr val="bg1"/>
              </a:solidFill>
              <a:prstDash val="dashDot"/>
            </a:ln>
          </p:spPr>
          <p:style>
            <a:lnRef idx="1">
              <a:schemeClr val="accent1"/>
            </a:lnRef>
            <a:fillRef idx="0">
              <a:schemeClr val="accent1"/>
            </a:fillRef>
            <a:effectRef idx="0">
              <a:schemeClr val="accent1"/>
            </a:effectRef>
            <a:fontRef idx="minor">
              <a:schemeClr val="tx1"/>
            </a:fontRef>
          </p:style>
        </p:cxnSp>
      </p:gr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238" y="963223"/>
            <a:ext cx="3957188" cy="288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7713" y="963224"/>
            <a:ext cx="4670006" cy="28892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02602649"/>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500"/>
                                  </p:stCondLst>
                                  <p:childTnLst>
                                    <p:set>
                                      <p:cBhvr>
                                        <p:cTn id="6" dur="1" fill="hold">
                                          <p:stCondLst>
                                            <p:cond delay="0"/>
                                          </p:stCondLst>
                                        </p:cTn>
                                        <p:tgtEl>
                                          <p:spTgt spid="1973"/>
                                        </p:tgtEl>
                                        <p:attrNameLst>
                                          <p:attrName>style.visibility</p:attrName>
                                        </p:attrNameLst>
                                      </p:cBhvr>
                                      <p:to>
                                        <p:strVal val="visible"/>
                                      </p:to>
                                    </p:set>
                                    <p:animEffect transition="in" filter="wheel(1)">
                                      <p:cBhvr>
                                        <p:cTn id="7" dur="2000"/>
                                        <p:tgtEl>
                                          <p:spTgt spid="197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30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1750"/>
                                  </p:stCondLst>
                                  <p:childTnLst>
                                    <p:set>
                                      <p:cBhvr>
                                        <p:cTn id="16" dur="1" fill="hold">
                                          <p:stCondLst>
                                            <p:cond delay="0"/>
                                          </p:stCondLst>
                                        </p:cTn>
                                        <p:tgtEl>
                                          <p:spTgt spid="1027"/>
                                        </p:tgtEl>
                                        <p:attrNameLst>
                                          <p:attrName>style.visibility</p:attrName>
                                        </p:attrNameLst>
                                      </p:cBhvr>
                                      <p:to>
                                        <p:strVal val="visible"/>
                                      </p:to>
                                    </p:set>
                                    <p:animEffect transition="in" filter="fade">
                                      <p:cBhvr>
                                        <p:cTn id="17" dur="175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73" name="组合 1972"/>
          <p:cNvGrpSpPr>
            <a:grpSpLocks/>
          </p:cNvGrpSpPr>
          <p:nvPr/>
        </p:nvGrpSpPr>
        <p:grpSpPr bwMode="auto">
          <a:xfrm>
            <a:off x="1224951" y="223838"/>
            <a:ext cx="6935638" cy="429816"/>
            <a:chOff x="1632609" y="298683"/>
            <a:chExt cx="9248878" cy="573159"/>
          </a:xfrm>
        </p:grpSpPr>
        <p:sp>
          <p:nvSpPr>
            <p:cNvPr id="1974" name="文本框 1973"/>
            <p:cNvSpPr txBox="1">
              <a:spLocks noChangeArrowheads="1"/>
            </p:cNvSpPr>
            <p:nvPr/>
          </p:nvSpPr>
          <p:spPr bwMode="auto">
            <a:xfrm>
              <a:off x="1632609" y="298683"/>
              <a:ext cx="9248878" cy="554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100" dirty="0" smtClean="0">
                  <a:solidFill>
                    <a:schemeClr val="bg1"/>
                  </a:solidFill>
                  <a:latin typeface="微软雅黑" pitchFamily="34" charset="-122"/>
                  <a:ea typeface="微软雅黑" pitchFamily="34" charset="-122"/>
                </a:rPr>
                <a:t>2019</a:t>
              </a:r>
              <a:r>
                <a:rPr lang="zh-CN" altLang="en-US" sz="2100" dirty="0" smtClean="0">
                  <a:solidFill>
                    <a:schemeClr val="bg1"/>
                  </a:solidFill>
                  <a:latin typeface="微软雅黑" pitchFamily="34" charset="-122"/>
                  <a:ea typeface="微软雅黑" pitchFamily="34" charset="-122"/>
                </a:rPr>
                <a:t>年市本级国有资本经营预算收支情况</a:t>
              </a:r>
              <a:endParaRPr lang="zh-CN" altLang="en-US" sz="2100" dirty="0">
                <a:solidFill>
                  <a:schemeClr val="bg1"/>
                </a:solidFill>
                <a:latin typeface="微软雅黑" pitchFamily="34" charset="-122"/>
                <a:ea typeface="微软雅黑" pitchFamily="34" charset="-122"/>
              </a:endParaRPr>
            </a:p>
          </p:txBody>
        </p:sp>
        <p:cxnSp>
          <p:nvCxnSpPr>
            <p:cNvPr id="1976" name="直接连接符 1975"/>
            <p:cNvCxnSpPr/>
            <p:nvPr/>
          </p:nvCxnSpPr>
          <p:spPr>
            <a:xfrm>
              <a:off x="5181465" y="871842"/>
              <a:ext cx="1829069" cy="0"/>
            </a:xfrm>
            <a:prstGeom prst="line">
              <a:avLst/>
            </a:prstGeom>
            <a:ln w="0">
              <a:solidFill>
                <a:schemeClr val="bg1"/>
              </a:solidFill>
              <a:prstDash val="dashDot"/>
            </a:ln>
          </p:spPr>
          <p:style>
            <a:lnRef idx="1">
              <a:schemeClr val="accent1"/>
            </a:lnRef>
            <a:fillRef idx="0">
              <a:schemeClr val="accent1"/>
            </a:fillRef>
            <a:effectRef idx="0">
              <a:schemeClr val="accent1"/>
            </a:effectRef>
            <a:fontRef idx="minor">
              <a:schemeClr val="tx1"/>
            </a:fontRef>
          </p:style>
        </p:cxnSp>
      </p:gr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0634" y="992188"/>
            <a:ext cx="6044271" cy="4055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4608930"/>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500"/>
                                  </p:stCondLst>
                                  <p:childTnLst>
                                    <p:set>
                                      <p:cBhvr>
                                        <p:cTn id="6" dur="1" fill="hold">
                                          <p:stCondLst>
                                            <p:cond delay="0"/>
                                          </p:stCondLst>
                                        </p:cTn>
                                        <p:tgtEl>
                                          <p:spTgt spid="1973"/>
                                        </p:tgtEl>
                                        <p:attrNameLst>
                                          <p:attrName>style.visibility</p:attrName>
                                        </p:attrNameLst>
                                      </p:cBhvr>
                                      <p:to>
                                        <p:strVal val="visible"/>
                                      </p:to>
                                    </p:set>
                                    <p:animEffect transition="in" filter="wheel(1)">
                                      <p:cBhvr>
                                        <p:cTn id="7" dur="2000"/>
                                        <p:tgtEl>
                                          <p:spTgt spid="197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1250"/>
                                  </p:stCondLst>
                                  <p:childTnLst>
                                    <p:set>
                                      <p:cBhvr>
                                        <p:cTn id="11" dur="1" fill="hold">
                                          <p:stCondLst>
                                            <p:cond delay="0"/>
                                          </p:stCondLst>
                                        </p:cTn>
                                        <p:tgtEl>
                                          <p:spTgt spid="2051"/>
                                        </p:tgtEl>
                                        <p:attrNameLst>
                                          <p:attrName>style.visibility</p:attrName>
                                        </p:attrNameLst>
                                      </p:cBhvr>
                                      <p:to>
                                        <p:strVal val="visible"/>
                                      </p:to>
                                    </p:set>
                                    <p:animEffect transition="in" filter="fade">
                                      <p:cBhvr>
                                        <p:cTn id="12" dur="225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73" name="组合 1972"/>
          <p:cNvGrpSpPr>
            <a:grpSpLocks/>
          </p:cNvGrpSpPr>
          <p:nvPr/>
        </p:nvGrpSpPr>
        <p:grpSpPr bwMode="auto">
          <a:xfrm>
            <a:off x="1224951" y="223838"/>
            <a:ext cx="6935638" cy="429816"/>
            <a:chOff x="1632609" y="298683"/>
            <a:chExt cx="9248878" cy="573159"/>
          </a:xfrm>
        </p:grpSpPr>
        <p:sp>
          <p:nvSpPr>
            <p:cNvPr id="1974" name="文本框 1973"/>
            <p:cNvSpPr txBox="1">
              <a:spLocks noChangeArrowheads="1"/>
            </p:cNvSpPr>
            <p:nvPr/>
          </p:nvSpPr>
          <p:spPr bwMode="auto">
            <a:xfrm>
              <a:off x="1632609" y="298683"/>
              <a:ext cx="9248878" cy="554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100" dirty="0" smtClean="0">
                  <a:solidFill>
                    <a:schemeClr val="bg1"/>
                  </a:solidFill>
                  <a:latin typeface="微软雅黑" pitchFamily="34" charset="-122"/>
                  <a:ea typeface="微软雅黑" pitchFamily="34" charset="-122"/>
                </a:rPr>
                <a:t>2019</a:t>
              </a:r>
              <a:r>
                <a:rPr lang="zh-CN" altLang="en-US" sz="2100" dirty="0" smtClean="0">
                  <a:solidFill>
                    <a:schemeClr val="bg1"/>
                  </a:solidFill>
                  <a:latin typeface="微软雅黑" pitchFamily="34" charset="-122"/>
                  <a:ea typeface="微软雅黑" pitchFamily="34" charset="-122"/>
                </a:rPr>
                <a:t>年市本级社会保险基金预算收支情况</a:t>
              </a:r>
              <a:endParaRPr lang="zh-CN" altLang="en-US" sz="2100" dirty="0">
                <a:solidFill>
                  <a:schemeClr val="bg1"/>
                </a:solidFill>
                <a:latin typeface="微软雅黑" pitchFamily="34" charset="-122"/>
                <a:ea typeface="微软雅黑" pitchFamily="34" charset="-122"/>
              </a:endParaRPr>
            </a:p>
          </p:txBody>
        </p:sp>
        <p:cxnSp>
          <p:nvCxnSpPr>
            <p:cNvPr id="1976" name="直接连接符 1975"/>
            <p:cNvCxnSpPr/>
            <p:nvPr/>
          </p:nvCxnSpPr>
          <p:spPr>
            <a:xfrm>
              <a:off x="5181465" y="871842"/>
              <a:ext cx="1829069" cy="0"/>
            </a:xfrm>
            <a:prstGeom prst="line">
              <a:avLst/>
            </a:prstGeom>
            <a:ln w="0">
              <a:solidFill>
                <a:schemeClr val="bg1"/>
              </a:solidFill>
              <a:prstDash val="dashDot"/>
            </a:ln>
          </p:spPr>
          <p:style>
            <a:lnRef idx="1">
              <a:schemeClr val="accent1"/>
            </a:lnRef>
            <a:fillRef idx="0">
              <a:schemeClr val="accent1"/>
            </a:fillRef>
            <a:effectRef idx="0">
              <a:schemeClr val="accent1"/>
            </a:effectRef>
            <a:fontRef idx="minor">
              <a:schemeClr val="tx1"/>
            </a:fontRef>
          </p:style>
        </p:cxnSp>
      </p:gr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0200" y="868363"/>
            <a:ext cx="5943600" cy="340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06898007"/>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500"/>
                                  </p:stCondLst>
                                  <p:childTnLst>
                                    <p:set>
                                      <p:cBhvr>
                                        <p:cTn id="6" dur="1" fill="hold">
                                          <p:stCondLst>
                                            <p:cond delay="0"/>
                                          </p:stCondLst>
                                        </p:cTn>
                                        <p:tgtEl>
                                          <p:spTgt spid="1973"/>
                                        </p:tgtEl>
                                        <p:attrNameLst>
                                          <p:attrName>style.visibility</p:attrName>
                                        </p:attrNameLst>
                                      </p:cBhvr>
                                      <p:to>
                                        <p:strVal val="visible"/>
                                      </p:to>
                                    </p:set>
                                    <p:animEffect transition="in" filter="wheel(1)">
                                      <p:cBhvr>
                                        <p:cTn id="7" dur="2000"/>
                                        <p:tgtEl>
                                          <p:spTgt spid="197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1000"/>
                                  </p:stCondLst>
                                  <p:childTnLst>
                                    <p:set>
                                      <p:cBhvr>
                                        <p:cTn id="11" dur="1" fill="hold">
                                          <p:stCondLst>
                                            <p:cond delay="0"/>
                                          </p:stCondLst>
                                        </p:cTn>
                                        <p:tgtEl>
                                          <p:spTgt spid="3074"/>
                                        </p:tgtEl>
                                        <p:attrNameLst>
                                          <p:attrName>style.visibility</p:attrName>
                                        </p:attrNameLst>
                                      </p:cBhvr>
                                      <p:to>
                                        <p:strVal val="visible"/>
                                      </p:to>
                                    </p:set>
                                    <p:animEffect transition="in" filter="fade">
                                      <p:cBhvr>
                                        <p:cTn id="12" dur="275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73" name="组合 1972"/>
          <p:cNvGrpSpPr>
            <a:grpSpLocks/>
          </p:cNvGrpSpPr>
          <p:nvPr/>
        </p:nvGrpSpPr>
        <p:grpSpPr bwMode="auto">
          <a:xfrm>
            <a:off x="2922986" y="465366"/>
            <a:ext cx="3298031" cy="429816"/>
            <a:chOff x="3896989" y="298683"/>
            <a:chExt cx="4398022" cy="573159"/>
          </a:xfrm>
        </p:grpSpPr>
        <p:sp>
          <p:nvSpPr>
            <p:cNvPr id="1974" name="文本框 1973"/>
            <p:cNvSpPr txBox="1">
              <a:spLocks noChangeArrowheads="1"/>
            </p:cNvSpPr>
            <p:nvPr/>
          </p:nvSpPr>
          <p:spPr bwMode="auto">
            <a:xfrm>
              <a:off x="3896989" y="298683"/>
              <a:ext cx="4398022" cy="554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100" dirty="0" smtClean="0">
                  <a:solidFill>
                    <a:schemeClr val="bg1"/>
                  </a:solidFill>
                  <a:latin typeface="微软雅黑" pitchFamily="34" charset="-122"/>
                  <a:ea typeface="微软雅黑" pitchFamily="34" charset="-122"/>
                </a:rPr>
                <a:t>2019</a:t>
              </a:r>
              <a:r>
                <a:rPr lang="zh-CN" altLang="en-US" sz="2100" dirty="0" smtClean="0">
                  <a:solidFill>
                    <a:schemeClr val="bg1"/>
                  </a:solidFill>
                  <a:latin typeface="微软雅黑" pitchFamily="34" charset="-122"/>
                  <a:ea typeface="微软雅黑" pitchFamily="34" charset="-122"/>
                </a:rPr>
                <a:t>年重点投入情况</a:t>
              </a:r>
              <a:endParaRPr lang="zh-CN" altLang="en-US" sz="2100" dirty="0">
                <a:solidFill>
                  <a:schemeClr val="bg1"/>
                </a:solidFill>
                <a:latin typeface="微软雅黑" pitchFamily="34" charset="-122"/>
                <a:ea typeface="微软雅黑" pitchFamily="34" charset="-122"/>
              </a:endParaRPr>
            </a:p>
          </p:txBody>
        </p:sp>
        <p:cxnSp>
          <p:nvCxnSpPr>
            <p:cNvPr id="1976" name="直接连接符 1975"/>
            <p:cNvCxnSpPr/>
            <p:nvPr/>
          </p:nvCxnSpPr>
          <p:spPr>
            <a:xfrm>
              <a:off x="5181465" y="871842"/>
              <a:ext cx="1829069" cy="0"/>
            </a:xfrm>
            <a:prstGeom prst="line">
              <a:avLst/>
            </a:prstGeom>
            <a:ln w="0">
              <a:solidFill>
                <a:schemeClr val="bg1"/>
              </a:solidFill>
              <a:prstDash val="dashDot"/>
            </a:ln>
          </p:spPr>
          <p:style>
            <a:lnRef idx="1">
              <a:schemeClr val="accent1"/>
            </a:lnRef>
            <a:fillRef idx="0">
              <a:schemeClr val="accent1"/>
            </a:fillRef>
            <a:effectRef idx="0">
              <a:schemeClr val="accent1"/>
            </a:effectRef>
            <a:fontRef idx="minor">
              <a:schemeClr val="tx1"/>
            </a:fontRef>
          </p:style>
        </p:cxnSp>
      </p:grpSp>
      <p:sp>
        <p:nvSpPr>
          <p:cNvPr id="1977" name="直接连接符 23"/>
          <p:cNvSpPr/>
          <p:nvPr/>
        </p:nvSpPr>
        <p:spPr>
          <a:xfrm>
            <a:off x="711200" y="3996637"/>
            <a:ext cx="7721600" cy="1587"/>
          </a:xfrm>
          <a:prstGeom prst="line">
            <a:avLst/>
          </a:prstGeom>
          <a:ln w="9525" cap="flat" cmpd="sng">
            <a:solidFill>
              <a:srgbClr val="FEFEFE"/>
            </a:solidFill>
            <a:prstDash val="solid"/>
            <a:bevel/>
            <a:headEnd type="none" w="med" len="med"/>
            <a:tailEnd type="none" w="med" len="med"/>
          </a:ln>
        </p:spPr>
      </p:sp>
      <p:sp>
        <p:nvSpPr>
          <p:cNvPr id="1978" name="椭圆 24"/>
          <p:cNvSpPr>
            <a:spLocks noChangeAspect="1"/>
          </p:cNvSpPr>
          <p:nvPr/>
        </p:nvSpPr>
        <p:spPr>
          <a:xfrm>
            <a:off x="1176028" y="3955691"/>
            <a:ext cx="71437" cy="71437"/>
          </a:xfrm>
          <a:prstGeom prst="ellipse">
            <a:avLst/>
          </a:prstGeom>
          <a:solidFill>
            <a:srgbClr val="FFFFFF"/>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979" name="TextBox 26"/>
          <p:cNvSpPr/>
          <p:nvPr/>
        </p:nvSpPr>
        <p:spPr>
          <a:xfrm>
            <a:off x="603850" y="2900363"/>
            <a:ext cx="1340302" cy="553998"/>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indent="0" algn="ctr" eaLnBrk="1" hangingPunct="1">
              <a:spcBef>
                <a:spcPct val="0"/>
              </a:spcBef>
              <a:buNone/>
            </a:pPr>
            <a:r>
              <a:rPr lang="zh-CN" altLang="en-US" sz="1000" b="1" dirty="0">
                <a:solidFill>
                  <a:schemeClr val="tx1">
                    <a:lumMod val="75000"/>
                    <a:lumOff val="25000"/>
                  </a:schemeClr>
                </a:solidFill>
                <a:latin typeface="+mn-ea"/>
              </a:rPr>
              <a:t>着力建设生态唐山，实现绿色发展，投入资金</a:t>
            </a:r>
            <a:r>
              <a:rPr lang="en-US" altLang="zh-CN" sz="1000" b="1" dirty="0">
                <a:solidFill>
                  <a:schemeClr val="tx1">
                    <a:lumMod val="75000"/>
                    <a:lumOff val="25000"/>
                  </a:schemeClr>
                </a:solidFill>
                <a:latin typeface="+mn-ea"/>
              </a:rPr>
              <a:t>224702</a:t>
            </a:r>
            <a:r>
              <a:rPr lang="zh-CN" altLang="en-US" sz="1000" b="1" dirty="0">
                <a:solidFill>
                  <a:schemeClr val="tx1">
                    <a:lumMod val="75000"/>
                    <a:lumOff val="25000"/>
                  </a:schemeClr>
                </a:solidFill>
                <a:latin typeface="+mn-ea"/>
              </a:rPr>
              <a:t>万元。</a:t>
            </a:r>
            <a:endParaRPr lang="en-US" altLang="zh-CN" sz="800" dirty="0">
              <a:solidFill>
                <a:schemeClr val="bg1"/>
              </a:solidFill>
            </a:endParaRPr>
          </a:p>
        </p:txBody>
      </p:sp>
      <p:sp>
        <p:nvSpPr>
          <p:cNvPr id="1980" name="直接连接符 29"/>
          <p:cNvSpPr/>
          <p:nvPr/>
        </p:nvSpPr>
        <p:spPr>
          <a:xfrm flipV="1">
            <a:off x="1218664" y="3454360"/>
            <a:ext cx="494" cy="521735"/>
          </a:xfrm>
          <a:prstGeom prst="line">
            <a:avLst/>
          </a:prstGeom>
          <a:ln w="9525" cap="flat" cmpd="sng">
            <a:solidFill>
              <a:srgbClr val="FEFEFE"/>
            </a:solidFill>
            <a:prstDash val="dash"/>
            <a:bevel/>
            <a:headEnd type="none" w="med" len="med"/>
            <a:tailEnd type="none" w="med" len="med"/>
          </a:ln>
        </p:spPr>
      </p:sp>
      <p:sp>
        <p:nvSpPr>
          <p:cNvPr id="1981" name="椭圆 37"/>
          <p:cNvSpPr/>
          <p:nvPr/>
        </p:nvSpPr>
        <p:spPr>
          <a:xfrm>
            <a:off x="1032286" y="2136775"/>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1982" name="直接连接符 38"/>
          <p:cNvSpPr/>
          <p:nvPr/>
        </p:nvSpPr>
        <p:spPr>
          <a:xfrm flipV="1">
            <a:off x="1219158" y="2581275"/>
            <a:ext cx="0" cy="288925"/>
          </a:xfrm>
          <a:prstGeom prst="line">
            <a:avLst/>
          </a:prstGeom>
          <a:ln w="9525" cap="flat" cmpd="sng">
            <a:solidFill>
              <a:srgbClr val="FEFEFE"/>
            </a:solidFill>
            <a:prstDash val="dash"/>
            <a:bevel/>
            <a:headEnd type="none" w="med" len="med"/>
            <a:tailEnd type="none" w="med" len="med"/>
          </a:ln>
        </p:spPr>
      </p:sp>
      <p:sp>
        <p:nvSpPr>
          <p:cNvPr id="1983" name="椭圆 39"/>
          <p:cNvSpPr>
            <a:spLocks noChangeAspect="1"/>
          </p:cNvSpPr>
          <p:nvPr/>
        </p:nvSpPr>
        <p:spPr>
          <a:xfrm>
            <a:off x="2574140" y="3970338"/>
            <a:ext cx="71438" cy="71437"/>
          </a:xfrm>
          <a:prstGeom prst="ellipse">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985" name="直接连接符 41"/>
          <p:cNvSpPr/>
          <p:nvPr/>
        </p:nvSpPr>
        <p:spPr>
          <a:xfrm flipV="1">
            <a:off x="2609065" y="2989263"/>
            <a:ext cx="1588" cy="963612"/>
          </a:xfrm>
          <a:prstGeom prst="line">
            <a:avLst/>
          </a:prstGeom>
          <a:ln w="9525" cap="flat" cmpd="sng">
            <a:solidFill>
              <a:srgbClr val="FEFEFE"/>
            </a:solidFill>
            <a:prstDash val="dash"/>
            <a:bevel/>
            <a:headEnd type="none" w="med" len="med"/>
            <a:tailEnd type="none" w="med" len="med"/>
          </a:ln>
        </p:spPr>
      </p:sp>
      <p:sp>
        <p:nvSpPr>
          <p:cNvPr id="1986" name="椭圆 42"/>
          <p:cNvSpPr/>
          <p:nvPr/>
        </p:nvSpPr>
        <p:spPr>
          <a:xfrm>
            <a:off x="2393165" y="1473200"/>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1987" name="直接连接符 43"/>
          <p:cNvSpPr/>
          <p:nvPr/>
        </p:nvSpPr>
        <p:spPr>
          <a:xfrm flipV="1">
            <a:off x="2634943" y="1917700"/>
            <a:ext cx="0" cy="287338"/>
          </a:xfrm>
          <a:prstGeom prst="line">
            <a:avLst/>
          </a:prstGeom>
          <a:ln w="9525" cap="flat" cmpd="sng">
            <a:solidFill>
              <a:srgbClr val="FEFEFE"/>
            </a:solidFill>
            <a:prstDash val="dash"/>
            <a:bevel/>
            <a:headEnd type="none" w="med" len="med"/>
            <a:tailEnd type="none" w="med" len="med"/>
          </a:ln>
        </p:spPr>
      </p:sp>
      <p:sp>
        <p:nvSpPr>
          <p:cNvPr id="1988" name="椭圆 44"/>
          <p:cNvSpPr>
            <a:spLocks noChangeAspect="1"/>
          </p:cNvSpPr>
          <p:nvPr/>
        </p:nvSpPr>
        <p:spPr>
          <a:xfrm>
            <a:off x="4964564" y="3970338"/>
            <a:ext cx="71438" cy="71437"/>
          </a:xfrm>
          <a:prstGeom prst="ellipse">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990" name="直接连接符 46"/>
          <p:cNvSpPr/>
          <p:nvPr/>
        </p:nvSpPr>
        <p:spPr>
          <a:xfrm flipH="1" flipV="1">
            <a:off x="7917732" y="3111313"/>
            <a:ext cx="8626" cy="884344"/>
          </a:xfrm>
          <a:prstGeom prst="line">
            <a:avLst/>
          </a:prstGeom>
          <a:ln w="9525" cap="flat" cmpd="sng">
            <a:solidFill>
              <a:srgbClr val="FEFEFE"/>
            </a:solidFill>
            <a:prstDash val="dash"/>
            <a:bevel/>
            <a:headEnd type="none" w="med" len="med"/>
            <a:tailEnd type="none" w="med" len="med"/>
          </a:ln>
        </p:spPr>
      </p:sp>
      <p:sp>
        <p:nvSpPr>
          <p:cNvPr id="1991" name="椭圆 47"/>
          <p:cNvSpPr/>
          <p:nvPr/>
        </p:nvSpPr>
        <p:spPr>
          <a:xfrm>
            <a:off x="7664923" y="1498600"/>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1992" name="直接连接符 48"/>
          <p:cNvSpPr/>
          <p:nvPr/>
        </p:nvSpPr>
        <p:spPr>
          <a:xfrm flipH="1" flipV="1">
            <a:off x="7917732" y="1930399"/>
            <a:ext cx="0" cy="566659"/>
          </a:xfrm>
          <a:prstGeom prst="line">
            <a:avLst/>
          </a:prstGeom>
          <a:ln w="9525" cap="flat" cmpd="sng">
            <a:solidFill>
              <a:srgbClr val="FEFEFE"/>
            </a:solidFill>
            <a:prstDash val="dash"/>
            <a:bevel/>
            <a:headEnd type="none" w="med" len="med"/>
            <a:tailEnd type="none" w="med" len="med"/>
          </a:ln>
        </p:spPr>
      </p:sp>
      <p:sp>
        <p:nvSpPr>
          <p:cNvPr id="1993" name="椭圆 49"/>
          <p:cNvSpPr>
            <a:spLocks noChangeAspect="1"/>
          </p:cNvSpPr>
          <p:nvPr/>
        </p:nvSpPr>
        <p:spPr>
          <a:xfrm>
            <a:off x="6416359" y="3970338"/>
            <a:ext cx="71438" cy="71437"/>
          </a:xfrm>
          <a:prstGeom prst="ellipse">
            <a:avLst/>
          </a:prstGeom>
          <a:solidFill>
            <a:srgbClr val="FFFFFF"/>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995" name="直接连接符 51"/>
          <p:cNvSpPr/>
          <p:nvPr/>
        </p:nvSpPr>
        <p:spPr>
          <a:xfrm flipV="1">
            <a:off x="5012330" y="2834314"/>
            <a:ext cx="7003" cy="1118561"/>
          </a:xfrm>
          <a:prstGeom prst="line">
            <a:avLst/>
          </a:prstGeom>
          <a:ln w="9525" cap="flat" cmpd="sng">
            <a:solidFill>
              <a:srgbClr val="FEFEFE"/>
            </a:solidFill>
            <a:prstDash val="dash"/>
            <a:bevel/>
            <a:headEnd type="none" w="med" len="med"/>
            <a:tailEnd type="none" w="med" len="med"/>
          </a:ln>
        </p:spPr>
      </p:sp>
      <p:sp>
        <p:nvSpPr>
          <p:cNvPr id="1996" name="椭圆 52"/>
          <p:cNvSpPr/>
          <p:nvPr/>
        </p:nvSpPr>
        <p:spPr>
          <a:xfrm>
            <a:off x="4804367" y="1473200"/>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1997" name="直接连接符 53"/>
          <p:cNvSpPr/>
          <p:nvPr/>
        </p:nvSpPr>
        <p:spPr>
          <a:xfrm flipV="1">
            <a:off x="5021855" y="1917700"/>
            <a:ext cx="0" cy="287338"/>
          </a:xfrm>
          <a:prstGeom prst="line">
            <a:avLst/>
          </a:prstGeom>
          <a:ln w="9525" cap="flat" cmpd="sng">
            <a:solidFill>
              <a:srgbClr val="FEFEFE"/>
            </a:solidFill>
            <a:prstDash val="dash"/>
            <a:bevel/>
            <a:headEnd type="none" w="med" len="med"/>
            <a:tailEnd type="none" w="med" len="med"/>
          </a:ln>
        </p:spPr>
      </p:sp>
      <p:sp>
        <p:nvSpPr>
          <p:cNvPr id="1998" name="椭圆 54"/>
          <p:cNvSpPr>
            <a:spLocks noChangeAspect="1"/>
          </p:cNvSpPr>
          <p:nvPr/>
        </p:nvSpPr>
        <p:spPr>
          <a:xfrm>
            <a:off x="7881617" y="3970338"/>
            <a:ext cx="73025" cy="71437"/>
          </a:xfrm>
          <a:prstGeom prst="ellipse">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000" name="直接连接符 56"/>
          <p:cNvSpPr/>
          <p:nvPr/>
        </p:nvSpPr>
        <p:spPr>
          <a:xfrm flipV="1">
            <a:off x="6436449" y="3471069"/>
            <a:ext cx="0" cy="481806"/>
          </a:xfrm>
          <a:prstGeom prst="line">
            <a:avLst/>
          </a:prstGeom>
          <a:ln w="9525" cap="flat" cmpd="sng">
            <a:solidFill>
              <a:srgbClr val="FEFEFE"/>
            </a:solidFill>
            <a:prstDash val="dash"/>
            <a:bevel/>
            <a:headEnd type="none" w="med" len="med"/>
            <a:tailEnd type="none" w="med" len="med"/>
          </a:ln>
        </p:spPr>
      </p:sp>
      <p:sp>
        <p:nvSpPr>
          <p:cNvPr id="2001" name="椭圆 57"/>
          <p:cNvSpPr/>
          <p:nvPr/>
        </p:nvSpPr>
        <p:spPr>
          <a:xfrm>
            <a:off x="6220549" y="2136775"/>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2002" name="直接连接符 58"/>
          <p:cNvSpPr/>
          <p:nvPr/>
        </p:nvSpPr>
        <p:spPr>
          <a:xfrm flipV="1">
            <a:off x="6436449" y="2581275"/>
            <a:ext cx="0" cy="288925"/>
          </a:xfrm>
          <a:prstGeom prst="line">
            <a:avLst/>
          </a:prstGeom>
          <a:ln w="9525" cap="flat" cmpd="sng">
            <a:solidFill>
              <a:srgbClr val="FEFEFE"/>
            </a:solidFill>
            <a:prstDash val="dash"/>
            <a:bevel/>
            <a:headEnd type="none" w="med" len="med"/>
            <a:tailEnd type="none" w="med" len="med"/>
          </a:ln>
        </p:spPr>
      </p:sp>
      <p:sp>
        <p:nvSpPr>
          <p:cNvPr id="2013" name="TextBox 69"/>
          <p:cNvSpPr/>
          <p:nvPr/>
        </p:nvSpPr>
        <p:spPr>
          <a:xfrm>
            <a:off x="853319" y="3998645"/>
            <a:ext cx="725487"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smtClean="0">
                <a:solidFill>
                  <a:schemeClr val="bg1"/>
                </a:solidFill>
              </a:rPr>
              <a:t>1</a:t>
            </a:r>
            <a:endParaRPr lang="en-US" altLang="zh-CN" sz="1000" dirty="0">
              <a:solidFill>
                <a:schemeClr val="bg1"/>
              </a:solidFill>
            </a:endParaRPr>
          </a:p>
        </p:txBody>
      </p:sp>
      <p:sp>
        <p:nvSpPr>
          <p:cNvPr id="2014" name="TextBox 70"/>
          <p:cNvSpPr/>
          <p:nvPr/>
        </p:nvSpPr>
        <p:spPr>
          <a:xfrm>
            <a:off x="2211396" y="3995777"/>
            <a:ext cx="725488"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smtClean="0">
                <a:solidFill>
                  <a:schemeClr val="bg1"/>
                </a:solidFill>
              </a:rPr>
              <a:t>2</a:t>
            </a:r>
            <a:endParaRPr lang="en-US" altLang="zh-CN" sz="1000" dirty="0">
              <a:solidFill>
                <a:schemeClr val="bg1"/>
              </a:solidFill>
            </a:endParaRPr>
          </a:p>
        </p:txBody>
      </p:sp>
      <p:sp>
        <p:nvSpPr>
          <p:cNvPr id="2015" name="TextBox 71"/>
          <p:cNvSpPr/>
          <p:nvPr/>
        </p:nvSpPr>
        <p:spPr>
          <a:xfrm>
            <a:off x="4655260" y="3967959"/>
            <a:ext cx="725488"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smtClean="0">
                <a:solidFill>
                  <a:schemeClr val="bg1"/>
                </a:solidFill>
              </a:rPr>
              <a:t>4</a:t>
            </a:r>
            <a:endParaRPr lang="en-US" altLang="zh-CN" sz="1000" dirty="0">
              <a:solidFill>
                <a:schemeClr val="bg1"/>
              </a:solidFill>
            </a:endParaRPr>
          </a:p>
        </p:txBody>
      </p:sp>
      <p:sp>
        <p:nvSpPr>
          <p:cNvPr id="2016" name="TextBox 72"/>
          <p:cNvSpPr/>
          <p:nvPr/>
        </p:nvSpPr>
        <p:spPr>
          <a:xfrm>
            <a:off x="6097960" y="4000654"/>
            <a:ext cx="725488"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smtClean="0">
                <a:solidFill>
                  <a:schemeClr val="bg1"/>
                </a:solidFill>
              </a:rPr>
              <a:t>5</a:t>
            </a:r>
            <a:endParaRPr lang="en-US" altLang="zh-CN" sz="1000" dirty="0">
              <a:solidFill>
                <a:schemeClr val="bg1"/>
              </a:solidFill>
            </a:endParaRPr>
          </a:p>
        </p:txBody>
      </p:sp>
      <p:sp>
        <p:nvSpPr>
          <p:cNvPr id="2020" name="梯形 21"/>
          <p:cNvSpPr/>
          <p:nvPr/>
        </p:nvSpPr>
        <p:spPr>
          <a:xfrm rot="-5400000">
            <a:off x="1152936" y="2225675"/>
            <a:ext cx="190500" cy="241300"/>
          </a:xfrm>
          <a:custGeom>
            <a:avLst/>
            <a:gdLst>
              <a:gd name="txL" fmla="*/ 0 w 880987"/>
              <a:gd name="txT" fmla="*/ 0 h 1120183"/>
              <a:gd name="txR" fmla="*/ 880987 w 880987"/>
              <a:gd name="txB" fmla="*/ 1120183 h 1120183"/>
            </a:gdLst>
            <a:ahLst/>
            <a:cxnLst>
              <a:cxn ang="0">
                <a:pos x="7654" y="8245"/>
              </a:cxn>
              <a:cxn ang="0">
                <a:pos x="7654" y="9342"/>
              </a:cxn>
              <a:cxn ang="0">
                <a:pos x="5615" y="9342"/>
              </a:cxn>
              <a:cxn ang="0">
                <a:pos x="6687" y="8245"/>
              </a:cxn>
              <a:cxn ang="0">
                <a:pos x="7654" y="8245"/>
              </a:cxn>
              <a:cxn ang="0">
                <a:pos x="8907" y="5598"/>
              </a:cxn>
              <a:cxn ang="0">
                <a:pos x="3244" y="11197"/>
              </a:cxn>
              <a:cxn ang="0">
                <a:pos x="3244" y="9521"/>
              </a:cxn>
              <a:cxn ang="0">
                <a:pos x="3383" y="9384"/>
              </a:cxn>
              <a:cxn ang="0">
                <a:pos x="782" y="9384"/>
              </a:cxn>
              <a:cxn ang="0">
                <a:pos x="0" y="8611"/>
              </a:cxn>
              <a:cxn ang="0">
                <a:pos x="0" y="7656"/>
              </a:cxn>
              <a:cxn ang="0">
                <a:pos x="1699" y="7656"/>
              </a:cxn>
              <a:cxn ang="0">
                <a:pos x="1976" y="7382"/>
              </a:cxn>
              <a:cxn ang="0">
                <a:pos x="1976" y="6285"/>
              </a:cxn>
              <a:cxn ang="0">
                <a:pos x="1699" y="6011"/>
              </a:cxn>
              <a:cxn ang="0">
                <a:pos x="0" y="6011"/>
              </a:cxn>
              <a:cxn ang="0">
                <a:pos x="0" y="2586"/>
              </a:cxn>
              <a:cxn ang="0">
                <a:pos x="782" y="1812"/>
              </a:cxn>
              <a:cxn ang="0">
                <a:pos x="3383" y="1812"/>
              </a:cxn>
              <a:cxn ang="0">
                <a:pos x="3244" y="1676"/>
              </a:cxn>
              <a:cxn ang="0">
                <a:pos x="3244" y="0"/>
              </a:cxn>
              <a:cxn ang="0">
                <a:pos x="8907" y="5598"/>
              </a:cxn>
            </a:cxnLst>
            <a:rect l="txL" t="txT" r="txR" b="txB"/>
            <a:pathLst>
              <a:path w="880987" h="1120183">
                <a:moveTo>
                  <a:pt x="757066" y="824835"/>
                </a:moveTo>
                <a:lnTo>
                  <a:pt x="757066" y="934658"/>
                </a:lnTo>
                <a:lnTo>
                  <a:pt x="555328" y="934658"/>
                </a:lnTo>
                <a:lnTo>
                  <a:pt x="661366" y="824835"/>
                </a:lnTo>
                <a:lnTo>
                  <a:pt x="757066" y="824835"/>
                </a:lnTo>
                <a:close/>
                <a:moveTo>
                  <a:pt x="880987" y="560091"/>
                </a:moveTo>
                <a:lnTo>
                  <a:pt x="320895" y="1120183"/>
                </a:lnTo>
                <a:lnTo>
                  <a:pt x="320895" y="952536"/>
                </a:lnTo>
                <a:lnTo>
                  <a:pt x="334577" y="938854"/>
                </a:lnTo>
                <a:lnTo>
                  <a:pt x="77386" y="938854"/>
                </a:lnTo>
                <a:cubicBezTo>
                  <a:pt x="34647" y="938854"/>
                  <a:pt x="0" y="904207"/>
                  <a:pt x="0" y="861468"/>
                </a:cubicBezTo>
                <a:lnTo>
                  <a:pt x="0" y="765985"/>
                </a:lnTo>
                <a:lnTo>
                  <a:pt x="168046" y="765985"/>
                </a:lnTo>
                <a:cubicBezTo>
                  <a:pt x="183196" y="765985"/>
                  <a:pt x="195477" y="753704"/>
                  <a:pt x="195477" y="738554"/>
                </a:cubicBezTo>
                <a:lnTo>
                  <a:pt x="195477" y="628834"/>
                </a:lnTo>
                <a:cubicBezTo>
                  <a:pt x="195477" y="613684"/>
                  <a:pt x="183196" y="601403"/>
                  <a:pt x="168046" y="601403"/>
                </a:cubicBezTo>
                <a:lnTo>
                  <a:pt x="0" y="601403"/>
                </a:lnTo>
                <a:lnTo>
                  <a:pt x="0" y="258716"/>
                </a:lnTo>
                <a:cubicBezTo>
                  <a:pt x="0" y="215977"/>
                  <a:pt x="34647" y="181330"/>
                  <a:pt x="77386" y="181330"/>
                </a:cubicBezTo>
                <a:lnTo>
                  <a:pt x="334578" y="181330"/>
                </a:lnTo>
                <a:lnTo>
                  <a:pt x="320895" y="167647"/>
                </a:lnTo>
                <a:lnTo>
                  <a:pt x="320895" y="0"/>
                </a:lnTo>
                <a:lnTo>
                  <a:pt x="880987" y="560091"/>
                </a:lnTo>
                <a:close/>
              </a:path>
            </a:pathLst>
          </a:custGeom>
          <a:solidFill>
            <a:schemeClr val="bg1"/>
          </a:solidFill>
          <a:ln w="25400">
            <a:noFill/>
          </a:ln>
        </p:spPr>
        <p:txBody>
          <a:bodyPr/>
          <a:lstStyle/>
          <a:p>
            <a:endParaRPr lang="zh-CN" altLang="en-US"/>
          </a:p>
        </p:txBody>
      </p:sp>
      <p:sp>
        <p:nvSpPr>
          <p:cNvPr id="2021" name="空心弧 22"/>
          <p:cNvSpPr/>
          <p:nvPr/>
        </p:nvSpPr>
        <p:spPr>
          <a:xfrm>
            <a:off x="2528791" y="1603375"/>
            <a:ext cx="177800" cy="171450"/>
          </a:xfrm>
          <a:custGeom>
            <a:avLst/>
            <a:gdLst>
              <a:gd name="txL" fmla="*/ 0 w 872917"/>
              <a:gd name="txT" fmla="*/ 0 h 836472"/>
              <a:gd name="txR" fmla="*/ 872917 w 872917"/>
              <a:gd name="txB" fmla="*/ 836472 h 836472"/>
            </a:gdLst>
            <a:ahLst/>
            <a:cxnLst>
              <a:cxn ang="0">
                <a:pos x="7376" y="3336"/>
              </a:cxn>
              <a:cxn ang="0">
                <a:pos x="7376" y="6263"/>
              </a:cxn>
              <a:cxn ang="0">
                <a:pos x="6454" y="7203"/>
              </a:cxn>
              <a:cxn ang="0">
                <a:pos x="922" y="7203"/>
              </a:cxn>
              <a:cxn ang="0">
                <a:pos x="0" y="6263"/>
              </a:cxn>
              <a:cxn ang="0">
                <a:pos x="0" y="3388"/>
              </a:cxn>
              <a:cxn ang="0">
                <a:pos x="3181" y="4408"/>
              </a:cxn>
              <a:cxn ang="0">
                <a:pos x="2951" y="5536"/>
              </a:cxn>
              <a:cxn ang="0">
                <a:pos x="4426" y="5536"/>
              </a:cxn>
              <a:cxn ang="0">
                <a:pos x="4194" y="4403"/>
              </a:cxn>
              <a:cxn ang="0">
                <a:pos x="7376" y="3336"/>
              </a:cxn>
              <a:cxn ang="0">
                <a:pos x="3842" y="775"/>
              </a:cxn>
              <a:cxn ang="0">
                <a:pos x="2839" y="1043"/>
              </a:cxn>
              <a:cxn ang="0">
                <a:pos x="2414" y="1565"/>
              </a:cxn>
              <a:cxn ang="0">
                <a:pos x="4959" y="1565"/>
              </a:cxn>
              <a:cxn ang="0">
                <a:pos x="4767" y="1252"/>
              </a:cxn>
              <a:cxn ang="0">
                <a:pos x="3842" y="775"/>
              </a:cxn>
              <a:cxn ang="0">
                <a:pos x="3528" y="6"/>
              </a:cxn>
              <a:cxn ang="0">
                <a:pos x="5323" y="735"/>
              </a:cxn>
              <a:cxn ang="0">
                <a:pos x="5787" y="1565"/>
              </a:cxn>
              <a:cxn ang="0">
                <a:pos x="6454" y="1565"/>
              </a:cxn>
              <a:cxn ang="0">
                <a:pos x="7376" y="2505"/>
              </a:cxn>
              <a:cxn ang="0">
                <a:pos x="7376" y="2800"/>
              </a:cxn>
              <a:cxn ang="0">
                <a:pos x="4092" y="3901"/>
              </a:cxn>
              <a:cxn ang="0">
                <a:pos x="4057" y="3732"/>
              </a:cxn>
              <a:cxn ang="0">
                <a:pos x="3319" y="3732"/>
              </a:cxn>
              <a:cxn ang="0">
                <a:pos x="3290" y="3877"/>
              </a:cxn>
              <a:cxn ang="0">
                <a:pos x="0" y="2823"/>
              </a:cxn>
              <a:cxn ang="0">
                <a:pos x="0" y="2505"/>
              </a:cxn>
              <a:cxn ang="0">
                <a:pos x="922" y="1565"/>
              </a:cxn>
              <a:cxn ang="0">
                <a:pos x="1590" y="1565"/>
              </a:cxn>
              <a:cxn ang="0">
                <a:pos x="2402" y="420"/>
              </a:cxn>
              <a:cxn ang="0">
                <a:pos x="3528" y="6"/>
              </a:cxn>
            </a:cxnLst>
            <a:rect l="txL" t="txT" r="txR" b="txB"/>
            <a:pathLst>
              <a:path w="872917" h="836472">
                <a:moveTo>
                  <a:pt x="872917" y="387463"/>
                </a:moveTo>
                <a:lnTo>
                  <a:pt x="872917" y="727355"/>
                </a:lnTo>
                <a:cubicBezTo>
                  <a:pt x="872917" y="787619"/>
                  <a:pt x="824064" y="836472"/>
                  <a:pt x="763800" y="836472"/>
                </a:cubicBezTo>
                <a:lnTo>
                  <a:pt x="109117" y="836472"/>
                </a:lnTo>
                <a:cubicBezTo>
                  <a:pt x="48853" y="836472"/>
                  <a:pt x="0" y="787619"/>
                  <a:pt x="0" y="727355"/>
                </a:cubicBezTo>
                <a:lnTo>
                  <a:pt x="0" y="393462"/>
                </a:lnTo>
                <a:lnTo>
                  <a:pt x="376465" y="511868"/>
                </a:lnTo>
                <a:lnTo>
                  <a:pt x="349167" y="642896"/>
                </a:lnTo>
                <a:lnTo>
                  <a:pt x="523750" y="642896"/>
                </a:lnTo>
                <a:lnTo>
                  <a:pt x="496346" y="511356"/>
                </a:lnTo>
                <a:lnTo>
                  <a:pt x="872917" y="387463"/>
                </a:lnTo>
                <a:close/>
                <a:moveTo>
                  <a:pt x="454651" y="89951"/>
                </a:moveTo>
                <a:cubicBezTo>
                  <a:pt x="413879" y="85636"/>
                  <a:pt x="371578" y="95760"/>
                  <a:pt x="335971" y="121192"/>
                </a:cubicBezTo>
                <a:cubicBezTo>
                  <a:pt x="313511" y="137234"/>
                  <a:pt x="295948" y="157772"/>
                  <a:pt x="285636" y="181784"/>
                </a:cubicBezTo>
                <a:lnTo>
                  <a:pt x="586808" y="181784"/>
                </a:lnTo>
                <a:cubicBezTo>
                  <a:pt x="582405" y="168081"/>
                  <a:pt x="574102" y="156229"/>
                  <a:pt x="564164" y="145339"/>
                </a:cubicBezTo>
                <a:cubicBezTo>
                  <a:pt x="534669" y="113018"/>
                  <a:pt x="495424" y="94265"/>
                  <a:pt x="454651" y="89951"/>
                </a:cubicBezTo>
                <a:close/>
                <a:moveTo>
                  <a:pt x="417458" y="679"/>
                </a:moveTo>
                <a:cubicBezTo>
                  <a:pt x="495129" y="-4923"/>
                  <a:pt x="574048" y="24160"/>
                  <a:pt x="629894" y="85355"/>
                </a:cubicBezTo>
                <a:cubicBezTo>
                  <a:pt x="655919" y="113874"/>
                  <a:pt x="674543" y="146746"/>
                  <a:pt x="684840" y="181784"/>
                </a:cubicBezTo>
                <a:lnTo>
                  <a:pt x="763800" y="181784"/>
                </a:lnTo>
                <a:cubicBezTo>
                  <a:pt x="824064" y="181784"/>
                  <a:pt x="872917" y="230637"/>
                  <a:pt x="872917" y="290901"/>
                </a:cubicBezTo>
                <a:lnTo>
                  <a:pt x="872917" y="325135"/>
                </a:lnTo>
                <a:lnTo>
                  <a:pt x="484194" y="453026"/>
                </a:lnTo>
                <a:lnTo>
                  <a:pt x="480104" y="433396"/>
                </a:lnTo>
                <a:lnTo>
                  <a:pt x="392813" y="433396"/>
                </a:lnTo>
                <a:lnTo>
                  <a:pt x="389304" y="450237"/>
                </a:lnTo>
                <a:lnTo>
                  <a:pt x="0" y="327793"/>
                </a:lnTo>
                <a:lnTo>
                  <a:pt x="0" y="290901"/>
                </a:lnTo>
                <a:cubicBezTo>
                  <a:pt x="0" y="230637"/>
                  <a:pt x="48853" y="181784"/>
                  <a:pt x="109117" y="181784"/>
                </a:cubicBezTo>
                <a:lnTo>
                  <a:pt x="188214" y="181784"/>
                </a:lnTo>
                <a:cubicBezTo>
                  <a:pt x="203958" y="129561"/>
                  <a:pt x="236927" y="82582"/>
                  <a:pt x="284252" y="48780"/>
                </a:cubicBezTo>
                <a:cubicBezTo>
                  <a:pt x="324702" y="19889"/>
                  <a:pt x="370855" y="4041"/>
                  <a:pt x="417458" y="679"/>
                </a:cubicBezTo>
                <a:close/>
              </a:path>
            </a:pathLst>
          </a:custGeom>
          <a:solidFill>
            <a:schemeClr val="bg1"/>
          </a:solidFill>
          <a:ln w="25400">
            <a:noFill/>
          </a:ln>
        </p:spPr>
        <p:txBody>
          <a:bodyPr/>
          <a:lstStyle/>
          <a:p>
            <a:endParaRPr lang="zh-CN" altLang="en-US"/>
          </a:p>
        </p:txBody>
      </p:sp>
      <p:sp>
        <p:nvSpPr>
          <p:cNvPr id="2022" name="圆角矩形 49"/>
          <p:cNvSpPr/>
          <p:nvPr/>
        </p:nvSpPr>
        <p:spPr>
          <a:xfrm>
            <a:off x="7806211" y="1612900"/>
            <a:ext cx="150812" cy="203200"/>
          </a:xfrm>
          <a:custGeom>
            <a:avLst/>
            <a:gdLst>
              <a:gd name="txL" fmla="*/ 0 w 654689"/>
              <a:gd name="txT" fmla="*/ 0 h 876743"/>
              <a:gd name="txR" fmla="*/ 654689 w 654689"/>
              <a:gd name="txB" fmla="*/ 876743 h 876743"/>
            </a:gdLst>
            <a:ahLst/>
            <a:cxnLst>
              <a:cxn ang="0">
                <a:pos x="1648" y="6380"/>
              </a:cxn>
              <a:cxn ang="0">
                <a:pos x="5927" y="6380"/>
              </a:cxn>
              <a:cxn ang="0">
                <a:pos x="5927" y="7059"/>
              </a:cxn>
              <a:cxn ang="0">
                <a:pos x="1648" y="7059"/>
              </a:cxn>
              <a:cxn ang="0">
                <a:pos x="1648" y="6380"/>
              </a:cxn>
              <a:cxn ang="0">
                <a:pos x="1648" y="5309"/>
              </a:cxn>
              <a:cxn ang="0">
                <a:pos x="5213" y="5309"/>
              </a:cxn>
              <a:cxn ang="0">
                <a:pos x="5213" y="5989"/>
              </a:cxn>
              <a:cxn ang="0">
                <a:pos x="1648" y="5989"/>
              </a:cxn>
              <a:cxn ang="0">
                <a:pos x="1648" y="5309"/>
              </a:cxn>
              <a:cxn ang="0">
                <a:pos x="1648" y="4327"/>
              </a:cxn>
              <a:cxn ang="0">
                <a:pos x="6402" y="4327"/>
              </a:cxn>
              <a:cxn ang="0">
                <a:pos x="6402" y="5006"/>
              </a:cxn>
              <a:cxn ang="0">
                <a:pos x="1648" y="5006"/>
              </a:cxn>
              <a:cxn ang="0">
                <a:pos x="1648" y="4327"/>
              </a:cxn>
              <a:cxn ang="0">
                <a:pos x="910" y="1845"/>
              </a:cxn>
              <a:cxn ang="0">
                <a:pos x="1067" y="1845"/>
              </a:cxn>
              <a:cxn ang="0">
                <a:pos x="1067" y="9524"/>
              </a:cxn>
              <a:cxn ang="0">
                <a:pos x="6936" y="9524"/>
              </a:cxn>
              <a:cxn ang="0">
                <a:pos x="6936" y="1845"/>
              </a:cxn>
              <a:cxn ang="0">
                <a:pos x="7092" y="1845"/>
              </a:cxn>
              <a:cxn ang="0">
                <a:pos x="8003" y="2772"/>
              </a:cxn>
              <a:cxn ang="0">
                <a:pos x="8003" y="9988"/>
              </a:cxn>
              <a:cxn ang="0">
                <a:pos x="7092" y="10915"/>
              </a:cxn>
              <a:cxn ang="0">
                <a:pos x="910" y="10915"/>
              </a:cxn>
              <a:cxn ang="0">
                <a:pos x="0" y="9988"/>
              </a:cxn>
              <a:cxn ang="0">
                <a:pos x="0" y="2772"/>
              </a:cxn>
              <a:cxn ang="0">
                <a:pos x="910" y="1845"/>
              </a:cxn>
              <a:cxn ang="0">
                <a:pos x="4001" y="740"/>
              </a:cxn>
              <a:cxn ang="0">
                <a:pos x="3394" y="1358"/>
              </a:cxn>
              <a:cxn ang="0">
                <a:pos x="3644" y="1845"/>
              </a:cxn>
              <a:cxn ang="0">
                <a:pos x="4359" y="1845"/>
              </a:cxn>
              <a:cxn ang="0">
                <a:pos x="4609" y="1358"/>
              </a:cxn>
              <a:cxn ang="0">
                <a:pos x="4001" y="740"/>
              </a:cxn>
              <a:cxn ang="0">
                <a:pos x="4001" y="0"/>
              </a:cxn>
              <a:cxn ang="0">
                <a:pos x="5335" y="1358"/>
              </a:cxn>
              <a:cxn ang="0">
                <a:pos x="5239" y="1845"/>
              </a:cxn>
              <a:cxn ang="0">
                <a:pos x="6402" y="1845"/>
              </a:cxn>
              <a:cxn ang="0">
                <a:pos x="6402" y="2876"/>
              </a:cxn>
              <a:cxn ang="0">
                <a:pos x="5814" y="3475"/>
              </a:cxn>
              <a:cxn ang="0">
                <a:pos x="2189" y="3475"/>
              </a:cxn>
              <a:cxn ang="0">
                <a:pos x="1601" y="2876"/>
              </a:cxn>
              <a:cxn ang="0">
                <a:pos x="1601" y="1845"/>
              </a:cxn>
              <a:cxn ang="0">
                <a:pos x="2764" y="1845"/>
              </a:cxn>
              <a:cxn ang="0">
                <a:pos x="2668" y="1358"/>
              </a:cxn>
              <a:cxn ang="0">
                <a:pos x="4001" y="0"/>
              </a:cxn>
            </a:cxnLst>
            <a:rect l="txL" t="txT" r="txR" b="txB"/>
            <a:pathLst>
              <a:path w="654689" h="876743">
                <a:moveTo>
                  <a:pt x="134787" y="512482"/>
                </a:moveTo>
                <a:lnTo>
                  <a:pt x="484855" y="512482"/>
                </a:lnTo>
                <a:lnTo>
                  <a:pt x="484855" y="567039"/>
                </a:lnTo>
                <a:lnTo>
                  <a:pt x="134787" y="567039"/>
                </a:lnTo>
                <a:lnTo>
                  <a:pt x="134787" y="512482"/>
                </a:lnTo>
                <a:close/>
                <a:moveTo>
                  <a:pt x="134787" y="426464"/>
                </a:moveTo>
                <a:lnTo>
                  <a:pt x="426499" y="426464"/>
                </a:lnTo>
                <a:lnTo>
                  <a:pt x="426499" y="481021"/>
                </a:lnTo>
                <a:lnTo>
                  <a:pt x="134787" y="481021"/>
                </a:lnTo>
                <a:lnTo>
                  <a:pt x="134787" y="426464"/>
                </a:lnTo>
                <a:close/>
                <a:moveTo>
                  <a:pt x="134787" y="347535"/>
                </a:moveTo>
                <a:lnTo>
                  <a:pt x="523751" y="347535"/>
                </a:lnTo>
                <a:lnTo>
                  <a:pt x="523751" y="402092"/>
                </a:lnTo>
                <a:lnTo>
                  <a:pt x="134787" y="402092"/>
                </a:lnTo>
                <a:lnTo>
                  <a:pt x="134787" y="347535"/>
                </a:lnTo>
                <a:close/>
                <a:moveTo>
                  <a:pt x="74477" y="148223"/>
                </a:moveTo>
                <a:lnTo>
                  <a:pt x="87292" y="148223"/>
                </a:lnTo>
                <a:lnTo>
                  <a:pt x="87292" y="765039"/>
                </a:lnTo>
                <a:lnTo>
                  <a:pt x="567397" y="765039"/>
                </a:lnTo>
                <a:lnTo>
                  <a:pt x="567397" y="148223"/>
                </a:lnTo>
                <a:lnTo>
                  <a:pt x="580212" y="148223"/>
                </a:lnTo>
                <a:cubicBezTo>
                  <a:pt x="621345" y="148223"/>
                  <a:pt x="654689" y="181567"/>
                  <a:pt x="654689" y="222700"/>
                </a:cubicBezTo>
                <a:lnTo>
                  <a:pt x="654689" y="802266"/>
                </a:lnTo>
                <a:cubicBezTo>
                  <a:pt x="654689" y="843399"/>
                  <a:pt x="621345" y="876743"/>
                  <a:pt x="580212" y="876743"/>
                </a:cubicBezTo>
                <a:lnTo>
                  <a:pt x="74477" y="876743"/>
                </a:lnTo>
                <a:cubicBezTo>
                  <a:pt x="33344" y="876743"/>
                  <a:pt x="0" y="843399"/>
                  <a:pt x="0" y="802266"/>
                </a:cubicBezTo>
                <a:lnTo>
                  <a:pt x="0" y="222700"/>
                </a:lnTo>
                <a:cubicBezTo>
                  <a:pt x="0" y="181567"/>
                  <a:pt x="33344" y="148223"/>
                  <a:pt x="74477" y="148223"/>
                </a:cubicBezTo>
                <a:close/>
                <a:moveTo>
                  <a:pt x="327344" y="59420"/>
                </a:moveTo>
                <a:cubicBezTo>
                  <a:pt x="299905" y="59420"/>
                  <a:pt x="277661" y="81664"/>
                  <a:pt x="277661" y="109103"/>
                </a:cubicBezTo>
                <a:cubicBezTo>
                  <a:pt x="277661" y="125393"/>
                  <a:pt x="285501" y="139852"/>
                  <a:pt x="298129" y="148223"/>
                </a:cubicBezTo>
                <a:lnTo>
                  <a:pt x="356559" y="148223"/>
                </a:lnTo>
                <a:cubicBezTo>
                  <a:pt x="369187" y="139852"/>
                  <a:pt x="377027" y="125393"/>
                  <a:pt x="377027" y="109103"/>
                </a:cubicBezTo>
                <a:cubicBezTo>
                  <a:pt x="377027" y="81664"/>
                  <a:pt x="354783" y="59420"/>
                  <a:pt x="327344" y="59420"/>
                </a:cubicBezTo>
                <a:close/>
                <a:moveTo>
                  <a:pt x="327345" y="0"/>
                </a:moveTo>
                <a:cubicBezTo>
                  <a:pt x="387601" y="0"/>
                  <a:pt x="436448" y="48847"/>
                  <a:pt x="436448" y="109103"/>
                </a:cubicBezTo>
                <a:lnTo>
                  <a:pt x="428550" y="148223"/>
                </a:lnTo>
                <a:lnTo>
                  <a:pt x="523751" y="148223"/>
                </a:lnTo>
                <a:lnTo>
                  <a:pt x="523751" y="231012"/>
                </a:lnTo>
                <a:cubicBezTo>
                  <a:pt x="523751" y="257604"/>
                  <a:pt x="502194" y="279161"/>
                  <a:pt x="475602" y="279161"/>
                </a:cubicBezTo>
                <a:lnTo>
                  <a:pt x="179087" y="279161"/>
                </a:lnTo>
                <a:cubicBezTo>
                  <a:pt x="152495" y="279161"/>
                  <a:pt x="130938" y="257604"/>
                  <a:pt x="130938" y="231012"/>
                </a:cubicBezTo>
                <a:lnTo>
                  <a:pt x="130938" y="148223"/>
                </a:lnTo>
                <a:lnTo>
                  <a:pt x="226140" y="148223"/>
                </a:lnTo>
                <a:cubicBezTo>
                  <a:pt x="220831" y="136244"/>
                  <a:pt x="218242" y="122976"/>
                  <a:pt x="218242" y="109103"/>
                </a:cubicBezTo>
                <a:cubicBezTo>
                  <a:pt x="218242" y="48847"/>
                  <a:pt x="267089" y="0"/>
                  <a:pt x="327345" y="0"/>
                </a:cubicBezTo>
                <a:close/>
              </a:path>
            </a:pathLst>
          </a:custGeom>
          <a:solidFill>
            <a:schemeClr val="bg1"/>
          </a:solidFill>
          <a:ln w="25400">
            <a:noFill/>
          </a:ln>
        </p:spPr>
        <p:txBody>
          <a:bodyPr/>
          <a:lstStyle/>
          <a:p>
            <a:endParaRPr lang="zh-CN" altLang="en-US"/>
          </a:p>
        </p:txBody>
      </p:sp>
      <p:sp>
        <p:nvSpPr>
          <p:cNvPr id="2023" name="矩形 60"/>
          <p:cNvSpPr/>
          <p:nvPr/>
        </p:nvSpPr>
        <p:spPr>
          <a:xfrm>
            <a:off x="4937717" y="1612900"/>
            <a:ext cx="168275" cy="150813"/>
          </a:xfrm>
          <a:custGeom>
            <a:avLst/>
            <a:gdLst>
              <a:gd name="txL" fmla="*/ 0 w 816827"/>
              <a:gd name="txT" fmla="*/ 0 h 729011"/>
              <a:gd name="txR" fmla="*/ 816827 w 816827"/>
              <a:gd name="txB" fmla="*/ 729011 h 729011"/>
            </a:gdLst>
            <a:ahLst/>
            <a:cxnLst>
              <a:cxn ang="0">
                <a:pos x="3571" y="5208"/>
              </a:cxn>
              <a:cxn ang="0">
                <a:pos x="3571" y="5940"/>
              </a:cxn>
              <a:cxn ang="0">
                <a:pos x="6586" y="5940"/>
              </a:cxn>
              <a:cxn ang="0">
                <a:pos x="6586" y="5208"/>
              </a:cxn>
              <a:cxn ang="0">
                <a:pos x="3571" y="5208"/>
              </a:cxn>
              <a:cxn ang="0">
                <a:pos x="0" y="4694"/>
              </a:cxn>
              <a:cxn ang="0">
                <a:pos x="7142" y="4694"/>
              </a:cxn>
              <a:cxn ang="0">
                <a:pos x="7142" y="6454"/>
              </a:cxn>
              <a:cxn ang="0">
                <a:pos x="0" y="6454"/>
              </a:cxn>
              <a:cxn ang="0">
                <a:pos x="0" y="4694"/>
              </a:cxn>
              <a:cxn ang="0">
                <a:pos x="1468" y="2861"/>
              </a:cxn>
              <a:cxn ang="0">
                <a:pos x="1468" y="3593"/>
              </a:cxn>
              <a:cxn ang="0">
                <a:pos x="6586" y="3593"/>
              </a:cxn>
              <a:cxn ang="0">
                <a:pos x="6586" y="2861"/>
              </a:cxn>
              <a:cxn ang="0">
                <a:pos x="1468" y="2861"/>
              </a:cxn>
              <a:cxn ang="0">
                <a:pos x="0" y="2347"/>
              </a:cxn>
              <a:cxn ang="0">
                <a:pos x="7142" y="2347"/>
              </a:cxn>
              <a:cxn ang="0">
                <a:pos x="7142" y="4107"/>
              </a:cxn>
              <a:cxn ang="0">
                <a:pos x="0" y="4107"/>
              </a:cxn>
              <a:cxn ang="0">
                <a:pos x="0" y="2347"/>
              </a:cxn>
              <a:cxn ang="0">
                <a:pos x="4364" y="514"/>
              </a:cxn>
              <a:cxn ang="0">
                <a:pos x="4364" y="1246"/>
              </a:cxn>
              <a:cxn ang="0">
                <a:pos x="6586" y="1246"/>
              </a:cxn>
              <a:cxn ang="0">
                <a:pos x="6586" y="514"/>
              </a:cxn>
              <a:cxn ang="0">
                <a:pos x="4364" y="514"/>
              </a:cxn>
              <a:cxn ang="0">
                <a:pos x="0" y="0"/>
              </a:cxn>
              <a:cxn ang="0">
                <a:pos x="7142" y="0"/>
              </a:cxn>
              <a:cxn ang="0">
                <a:pos x="7142" y="1760"/>
              </a:cxn>
              <a:cxn ang="0">
                <a:pos x="0" y="1760"/>
              </a:cxn>
              <a:cxn ang="0">
                <a:pos x="0" y="0"/>
              </a:cxn>
            </a:cxnLst>
            <a:rect l="txL" t="txT" r="txR" b="txB"/>
            <a:pathLst>
              <a:path w="816827" h="729011">
                <a:moveTo>
                  <a:pt x="408414" y="588244"/>
                </a:moveTo>
                <a:lnTo>
                  <a:pt x="408414" y="670957"/>
                </a:lnTo>
                <a:lnTo>
                  <a:pt x="753307" y="670957"/>
                </a:lnTo>
                <a:lnTo>
                  <a:pt x="753307" y="588244"/>
                </a:lnTo>
                <a:lnTo>
                  <a:pt x="408414" y="588244"/>
                </a:lnTo>
                <a:close/>
                <a:moveTo>
                  <a:pt x="0" y="530190"/>
                </a:moveTo>
                <a:lnTo>
                  <a:pt x="816827" y="530190"/>
                </a:lnTo>
                <a:lnTo>
                  <a:pt x="816827" y="729011"/>
                </a:lnTo>
                <a:lnTo>
                  <a:pt x="0" y="729011"/>
                </a:lnTo>
                <a:lnTo>
                  <a:pt x="0" y="530190"/>
                </a:lnTo>
                <a:close/>
                <a:moveTo>
                  <a:pt x="167873" y="323149"/>
                </a:moveTo>
                <a:lnTo>
                  <a:pt x="167873" y="405862"/>
                </a:lnTo>
                <a:lnTo>
                  <a:pt x="753306" y="405862"/>
                </a:lnTo>
                <a:lnTo>
                  <a:pt x="753306" y="323149"/>
                </a:lnTo>
                <a:lnTo>
                  <a:pt x="167873" y="323149"/>
                </a:lnTo>
                <a:close/>
                <a:moveTo>
                  <a:pt x="0" y="265095"/>
                </a:moveTo>
                <a:lnTo>
                  <a:pt x="816827" y="265095"/>
                </a:lnTo>
                <a:lnTo>
                  <a:pt x="816827" y="463916"/>
                </a:lnTo>
                <a:lnTo>
                  <a:pt x="0" y="463916"/>
                </a:lnTo>
                <a:lnTo>
                  <a:pt x="0" y="265095"/>
                </a:lnTo>
                <a:close/>
                <a:moveTo>
                  <a:pt x="499162" y="58054"/>
                </a:moveTo>
                <a:lnTo>
                  <a:pt x="499162" y="140767"/>
                </a:lnTo>
                <a:lnTo>
                  <a:pt x="753306" y="140767"/>
                </a:lnTo>
                <a:lnTo>
                  <a:pt x="753306" y="58054"/>
                </a:lnTo>
                <a:lnTo>
                  <a:pt x="499162" y="58054"/>
                </a:lnTo>
                <a:close/>
                <a:moveTo>
                  <a:pt x="0" y="0"/>
                </a:moveTo>
                <a:lnTo>
                  <a:pt x="816827" y="0"/>
                </a:lnTo>
                <a:lnTo>
                  <a:pt x="816827" y="198821"/>
                </a:lnTo>
                <a:lnTo>
                  <a:pt x="0" y="198821"/>
                </a:lnTo>
                <a:lnTo>
                  <a:pt x="0" y="0"/>
                </a:lnTo>
                <a:close/>
              </a:path>
            </a:pathLst>
          </a:custGeom>
          <a:solidFill>
            <a:schemeClr val="bg1"/>
          </a:solidFill>
          <a:ln w="25400">
            <a:noFill/>
          </a:ln>
        </p:spPr>
        <p:txBody>
          <a:bodyPr/>
          <a:lstStyle/>
          <a:p>
            <a:endParaRPr lang="zh-CN" altLang="en-US"/>
          </a:p>
        </p:txBody>
      </p:sp>
      <p:sp>
        <p:nvSpPr>
          <p:cNvPr id="2024" name="同心圆 41"/>
          <p:cNvSpPr/>
          <p:nvPr/>
        </p:nvSpPr>
        <p:spPr>
          <a:xfrm>
            <a:off x="6333261" y="2251075"/>
            <a:ext cx="206375" cy="204788"/>
          </a:xfrm>
          <a:custGeom>
            <a:avLst/>
            <a:gdLst>
              <a:gd name="txL" fmla="*/ 0 w 746126"/>
              <a:gd name="txT" fmla="*/ 0 h 746126"/>
              <a:gd name="txR" fmla="*/ 746126 w 746126"/>
              <a:gd name="txB" fmla="*/ 746126 h 746126"/>
            </a:gdLst>
            <a:ahLst/>
            <a:cxnLst>
              <a:cxn ang="0">
                <a:pos x="6481" y="2853"/>
              </a:cxn>
              <a:cxn ang="0">
                <a:pos x="6748" y="2949"/>
              </a:cxn>
              <a:cxn ang="0">
                <a:pos x="9938" y="5838"/>
              </a:cxn>
              <a:cxn ang="0">
                <a:pos x="9958" y="6351"/>
              </a:cxn>
              <a:cxn ang="0">
                <a:pos x="9771" y="6548"/>
              </a:cxn>
              <a:cxn ang="0">
                <a:pos x="9246" y="6568"/>
              </a:cxn>
              <a:cxn ang="0">
                <a:pos x="9145" y="6477"/>
              </a:cxn>
              <a:cxn ang="0">
                <a:pos x="8279" y="7389"/>
              </a:cxn>
              <a:cxn ang="0">
                <a:pos x="10309" y="9227"/>
              </a:cxn>
              <a:cxn ang="0">
                <a:pos x="10616" y="9089"/>
              </a:cxn>
              <a:cxn ang="0">
                <a:pos x="11070" y="9253"/>
              </a:cxn>
              <a:cxn ang="0">
                <a:pos x="14449" y="12313"/>
              </a:cxn>
              <a:cxn ang="0">
                <a:pos x="14483" y="13187"/>
              </a:cxn>
              <a:cxn ang="0">
                <a:pos x="13958" y="13740"/>
              </a:cxn>
              <a:cxn ang="0">
                <a:pos x="13064" y="13773"/>
              </a:cxn>
              <a:cxn ang="0">
                <a:pos x="9685" y="10713"/>
              </a:cxn>
              <a:cxn ang="0">
                <a:pos x="9609" y="9951"/>
              </a:cxn>
              <a:cxn ang="0">
                <a:pos x="7587" y="8119"/>
              </a:cxn>
              <a:cxn ang="0">
                <a:pos x="6722" y="9032"/>
              </a:cxn>
              <a:cxn ang="0">
                <a:pos x="6822" y="9123"/>
              </a:cxn>
              <a:cxn ang="0">
                <a:pos x="6842" y="9636"/>
              </a:cxn>
              <a:cxn ang="0">
                <a:pos x="6655" y="9833"/>
              </a:cxn>
              <a:cxn ang="0">
                <a:pos x="6130" y="9853"/>
              </a:cxn>
              <a:cxn ang="0">
                <a:pos x="2940" y="6964"/>
              </a:cxn>
              <a:cxn ang="0">
                <a:pos x="2920" y="6451"/>
              </a:cxn>
              <a:cxn ang="0">
                <a:pos x="3107" y="6253"/>
              </a:cxn>
              <a:cxn ang="0">
                <a:pos x="3632" y="6234"/>
              </a:cxn>
              <a:cxn ang="0">
                <a:pos x="3733" y="6325"/>
              </a:cxn>
              <a:cxn ang="0">
                <a:pos x="6156" y="3770"/>
              </a:cxn>
              <a:cxn ang="0">
                <a:pos x="6056" y="3679"/>
              </a:cxn>
              <a:cxn ang="0">
                <a:pos x="6036" y="3165"/>
              </a:cxn>
              <a:cxn ang="0">
                <a:pos x="6223" y="2969"/>
              </a:cxn>
              <a:cxn ang="0">
                <a:pos x="6481" y="2853"/>
              </a:cxn>
              <a:cxn ang="0">
                <a:pos x="7894" y="0"/>
              </a:cxn>
              <a:cxn ang="0">
                <a:pos x="15789" y="7714"/>
              </a:cxn>
              <a:cxn ang="0">
                <a:pos x="14681" y="11593"/>
              </a:cxn>
              <a:cxn ang="0">
                <a:pos x="13434" y="10463"/>
              </a:cxn>
              <a:cxn ang="0">
                <a:pos x="14133" y="7714"/>
              </a:cxn>
              <a:cxn ang="0">
                <a:pos x="7894" y="1618"/>
              </a:cxn>
              <a:cxn ang="0">
                <a:pos x="1656" y="7714"/>
              </a:cxn>
              <a:cxn ang="0">
                <a:pos x="7894" y="13810"/>
              </a:cxn>
              <a:cxn ang="0">
                <a:pos x="11205" y="12862"/>
              </a:cxn>
              <a:cxn ang="0">
                <a:pos x="12453" y="13993"/>
              </a:cxn>
              <a:cxn ang="0">
                <a:pos x="7894" y="15427"/>
              </a:cxn>
              <a:cxn ang="0">
                <a:pos x="0" y="7714"/>
              </a:cxn>
              <a:cxn ang="0">
                <a:pos x="7894" y="0"/>
              </a:cxn>
            </a:cxnLst>
            <a:rect l="txL" t="txT" r="txR" b="txB"/>
            <a:pathLst>
              <a:path w="746126" h="746126">
                <a:moveTo>
                  <a:pt x="306284" y="137956"/>
                </a:moveTo>
                <a:cubicBezTo>
                  <a:pt x="310779" y="137785"/>
                  <a:pt x="315338" y="139329"/>
                  <a:pt x="318898" y="142628"/>
                </a:cubicBezTo>
                <a:lnTo>
                  <a:pt x="469646" y="282344"/>
                </a:lnTo>
                <a:cubicBezTo>
                  <a:pt x="476765" y="288942"/>
                  <a:pt x="477187" y="300061"/>
                  <a:pt x="470590" y="307180"/>
                </a:cubicBezTo>
                <a:lnTo>
                  <a:pt x="461760" y="316706"/>
                </a:lnTo>
                <a:cubicBezTo>
                  <a:pt x="455163" y="323825"/>
                  <a:pt x="444044" y="324247"/>
                  <a:pt x="436925" y="317650"/>
                </a:cubicBezTo>
                <a:lnTo>
                  <a:pt x="432162" y="313235"/>
                </a:lnTo>
                <a:lnTo>
                  <a:pt x="391258" y="357369"/>
                </a:lnTo>
                <a:lnTo>
                  <a:pt x="487159" y="446252"/>
                </a:lnTo>
                <a:cubicBezTo>
                  <a:pt x="490783" y="441495"/>
                  <a:pt x="496201" y="439792"/>
                  <a:pt x="501674" y="439584"/>
                </a:cubicBezTo>
                <a:cubicBezTo>
                  <a:pt x="509319" y="439293"/>
                  <a:pt x="517075" y="441920"/>
                  <a:pt x="523130" y="447531"/>
                </a:cubicBezTo>
                <a:lnTo>
                  <a:pt x="682787" y="595504"/>
                </a:lnTo>
                <a:cubicBezTo>
                  <a:pt x="694897" y="606728"/>
                  <a:pt x="695615" y="625642"/>
                  <a:pt x="684392" y="637752"/>
                </a:cubicBezTo>
                <a:lnTo>
                  <a:pt x="659592" y="664510"/>
                </a:lnTo>
                <a:cubicBezTo>
                  <a:pt x="648368" y="676620"/>
                  <a:pt x="629454" y="677338"/>
                  <a:pt x="617344" y="666115"/>
                </a:cubicBezTo>
                <a:lnTo>
                  <a:pt x="457687" y="518142"/>
                </a:lnTo>
                <a:cubicBezTo>
                  <a:pt x="446977" y="508216"/>
                  <a:pt x="445177" y="492275"/>
                  <a:pt x="454100" y="481245"/>
                </a:cubicBezTo>
                <a:lnTo>
                  <a:pt x="358536" y="392675"/>
                </a:lnTo>
                <a:lnTo>
                  <a:pt x="317635" y="436805"/>
                </a:lnTo>
                <a:lnTo>
                  <a:pt x="322398" y="441219"/>
                </a:lnTo>
                <a:cubicBezTo>
                  <a:pt x="329517" y="447817"/>
                  <a:pt x="329939" y="458936"/>
                  <a:pt x="323342" y="466055"/>
                </a:cubicBezTo>
                <a:lnTo>
                  <a:pt x="314512" y="475581"/>
                </a:lnTo>
                <a:cubicBezTo>
                  <a:pt x="307915" y="482700"/>
                  <a:pt x="296796" y="483122"/>
                  <a:pt x="289677" y="476525"/>
                </a:cubicBezTo>
                <a:lnTo>
                  <a:pt x="138928" y="336808"/>
                </a:lnTo>
                <a:cubicBezTo>
                  <a:pt x="131809" y="330210"/>
                  <a:pt x="131387" y="319091"/>
                  <a:pt x="137985" y="311973"/>
                </a:cubicBezTo>
                <a:lnTo>
                  <a:pt x="146814" y="302446"/>
                </a:lnTo>
                <a:cubicBezTo>
                  <a:pt x="153412" y="295327"/>
                  <a:pt x="164531" y="294905"/>
                  <a:pt x="171650" y="301503"/>
                </a:cubicBezTo>
                <a:lnTo>
                  <a:pt x="176413" y="305918"/>
                </a:lnTo>
                <a:lnTo>
                  <a:pt x="290940" y="182348"/>
                </a:lnTo>
                <a:lnTo>
                  <a:pt x="286176" y="177933"/>
                </a:lnTo>
                <a:cubicBezTo>
                  <a:pt x="279057" y="171335"/>
                  <a:pt x="278635" y="160216"/>
                  <a:pt x="285233" y="153098"/>
                </a:cubicBezTo>
                <a:lnTo>
                  <a:pt x="294062" y="143571"/>
                </a:lnTo>
                <a:cubicBezTo>
                  <a:pt x="297361" y="140012"/>
                  <a:pt x="301790" y="138126"/>
                  <a:pt x="306284" y="137956"/>
                </a:cubicBezTo>
                <a:close/>
                <a:moveTo>
                  <a:pt x="373063" y="0"/>
                </a:moveTo>
                <a:cubicBezTo>
                  <a:pt x="579100" y="0"/>
                  <a:pt x="746126" y="167026"/>
                  <a:pt x="746126" y="373063"/>
                </a:cubicBezTo>
                <a:cubicBezTo>
                  <a:pt x="746126" y="441784"/>
                  <a:pt x="727545" y="506165"/>
                  <a:pt x="693797" y="560673"/>
                </a:cubicBezTo>
                <a:lnTo>
                  <a:pt x="634837" y="506028"/>
                </a:lnTo>
                <a:cubicBezTo>
                  <a:pt x="656383" y="466516"/>
                  <a:pt x="667887" y="421133"/>
                  <a:pt x="667887" y="373063"/>
                </a:cubicBezTo>
                <a:cubicBezTo>
                  <a:pt x="667887" y="210236"/>
                  <a:pt x="535890" y="78239"/>
                  <a:pt x="373063" y="78239"/>
                </a:cubicBezTo>
                <a:cubicBezTo>
                  <a:pt x="210236" y="78239"/>
                  <a:pt x="78239" y="210236"/>
                  <a:pt x="78239" y="373063"/>
                </a:cubicBezTo>
                <a:cubicBezTo>
                  <a:pt x="78239" y="535890"/>
                  <a:pt x="210236" y="667887"/>
                  <a:pt x="373063" y="667887"/>
                </a:cubicBezTo>
                <a:cubicBezTo>
                  <a:pt x="430719" y="667887"/>
                  <a:pt x="484509" y="651337"/>
                  <a:pt x="529532" y="622079"/>
                </a:cubicBezTo>
                <a:lnTo>
                  <a:pt x="588515" y="676745"/>
                </a:lnTo>
                <a:cubicBezTo>
                  <a:pt x="528014" y="720662"/>
                  <a:pt x="453512" y="746126"/>
                  <a:pt x="373063" y="746126"/>
                </a:cubicBezTo>
                <a:cubicBezTo>
                  <a:pt x="167026" y="746126"/>
                  <a:pt x="0" y="579100"/>
                  <a:pt x="0" y="373063"/>
                </a:cubicBezTo>
                <a:cubicBezTo>
                  <a:pt x="0" y="167026"/>
                  <a:pt x="167026" y="0"/>
                  <a:pt x="373063" y="0"/>
                </a:cubicBezTo>
                <a:close/>
              </a:path>
            </a:pathLst>
          </a:custGeom>
          <a:solidFill>
            <a:schemeClr val="bg1"/>
          </a:solidFill>
          <a:ln w="25400">
            <a:noFill/>
          </a:ln>
        </p:spPr>
        <p:txBody>
          <a:bodyPr/>
          <a:lstStyle/>
          <a:p>
            <a:endParaRPr lang="zh-CN" altLang="en-US"/>
          </a:p>
        </p:txBody>
      </p:sp>
      <p:sp>
        <p:nvSpPr>
          <p:cNvPr id="71" name="TextBox 70"/>
          <p:cNvSpPr/>
          <p:nvPr/>
        </p:nvSpPr>
        <p:spPr>
          <a:xfrm>
            <a:off x="3377240" y="3974780"/>
            <a:ext cx="725488"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smtClean="0">
                <a:solidFill>
                  <a:schemeClr val="bg1"/>
                </a:solidFill>
              </a:rPr>
              <a:t>3</a:t>
            </a:r>
            <a:endParaRPr lang="en-US" altLang="zh-CN" sz="1000" dirty="0">
              <a:solidFill>
                <a:schemeClr val="bg1"/>
              </a:solidFill>
            </a:endParaRPr>
          </a:p>
        </p:txBody>
      </p:sp>
      <p:sp>
        <p:nvSpPr>
          <p:cNvPr id="72" name="TextBox 72"/>
          <p:cNvSpPr/>
          <p:nvPr/>
        </p:nvSpPr>
        <p:spPr>
          <a:xfrm>
            <a:off x="7555385" y="4012061"/>
            <a:ext cx="725488"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smtClean="0">
                <a:solidFill>
                  <a:schemeClr val="bg1"/>
                </a:solidFill>
              </a:rPr>
              <a:t>6</a:t>
            </a:r>
            <a:endParaRPr lang="en-US" altLang="zh-CN" sz="1000" dirty="0">
              <a:solidFill>
                <a:schemeClr val="bg1"/>
              </a:solidFill>
            </a:endParaRPr>
          </a:p>
        </p:txBody>
      </p:sp>
      <p:sp>
        <p:nvSpPr>
          <p:cNvPr id="80" name="TextBox 26"/>
          <p:cNvSpPr/>
          <p:nvPr/>
        </p:nvSpPr>
        <p:spPr>
          <a:xfrm>
            <a:off x="2061713" y="2205038"/>
            <a:ext cx="1185199" cy="707886"/>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indent="0" algn="ctr" eaLnBrk="1" hangingPunct="1">
              <a:spcBef>
                <a:spcPct val="0"/>
              </a:spcBef>
              <a:buNone/>
            </a:pPr>
            <a:r>
              <a:rPr lang="zh-CN" altLang="en-US" sz="1000" b="1" dirty="0">
                <a:solidFill>
                  <a:schemeClr val="tx1">
                    <a:lumMod val="75000"/>
                    <a:lumOff val="25000"/>
                  </a:schemeClr>
                </a:solidFill>
                <a:latin typeface="+mn-ea"/>
              </a:rPr>
              <a:t>着力加快建设环渤海地区新型工业化基地投入资金</a:t>
            </a:r>
            <a:r>
              <a:rPr lang="en-US" altLang="zh-CN" sz="1000" b="1" dirty="0">
                <a:solidFill>
                  <a:schemeClr val="tx1">
                    <a:lumMod val="75000"/>
                    <a:lumOff val="25000"/>
                  </a:schemeClr>
                </a:solidFill>
                <a:latin typeface="+mn-ea"/>
              </a:rPr>
              <a:t>47511</a:t>
            </a:r>
            <a:r>
              <a:rPr lang="zh-CN" altLang="en-US" sz="1000" b="1" dirty="0">
                <a:solidFill>
                  <a:schemeClr val="tx1">
                    <a:lumMod val="75000"/>
                    <a:lumOff val="25000"/>
                  </a:schemeClr>
                </a:solidFill>
                <a:latin typeface="+mn-ea"/>
              </a:rPr>
              <a:t>万元。</a:t>
            </a:r>
            <a:endParaRPr lang="en-US" altLang="zh-CN" sz="800" dirty="0">
              <a:solidFill>
                <a:schemeClr val="tx1">
                  <a:lumMod val="75000"/>
                  <a:lumOff val="25000"/>
                </a:schemeClr>
              </a:solidFill>
            </a:endParaRPr>
          </a:p>
        </p:txBody>
      </p:sp>
      <p:sp>
        <p:nvSpPr>
          <p:cNvPr id="81" name="TextBox 26"/>
          <p:cNvSpPr/>
          <p:nvPr/>
        </p:nvSpPr>
        <p:spPr>
          <a:xfrm>
            <a:off x="7205886" y="2557315"/>
            <a:ext cx="1351461" cy="553998"/>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indent="0" algn="ctr" eaLnBrk="1" hangingPunct="1">
              <a:spcBef>
                <a:spcPct val="0"/>
              </a:spcBef>
              <a:buNone/>
            </a:pPr>
            <a:r>
              <a:rPr lang="zh-CN" altLang="en-US" sz="1000" b="1" dirty="0">
                <a:solidFill>
                  <a:schemeClr val="tx1">
                    <a:lumMod val="75000"/>
                    <a:lumOff val="25000"/>
                  </a:schemeClr>
                </a:solidFill>
                <a:latin typeface="+mn-ea"/>
              </a:rPr>
              <a:t>着力推动文化旅游产业融合发展投入资金</a:t>
            </a:r>
            <a:r>
              <a:rPr lang="en-US" altLang="zh-CN" sz="1000" b="1" dirty="0">
                <a:solidFill>
                  <a:schemeClr val="tx1">
                    <a:lumMod val="75000"/>
                    <a:lumOff val="25000"/>
                  </a:schemeClr>
                </a:solidFill>
                <a:latin typeface="+mn-ea"/>
              </a:rPr>
              <a:t>17856</a:t>
            </a:r>
            <a:r>
              <a:rPr lang="zh-CN" altLang="en-US" sz="1000" b="1" dirty="0">
                <a:solidFill>
                  <a:schemeClr val="tx1">
                    <a:lumMod val="75000"/>
                    <a:lumOff val="25000"/>
                  </a:schemeClr>
                </a:solidFill>
                <a:latin typeface="+mn-ea"/>
              </a:rPr>
              <a:t>万元。</a:t>
            </a:r>
            <a:endParaRPr lang="en-US" altLang="zh-CN" sz="800" dirty="0">
              <a:solidFill>
                <a:schemeClr val="tx1">
                  <a:lumMod val="75000"/>
                  <a:lumOff val="25000"/>
                </a:schemeClr>
              </a:solidFill>
            </a:endParaRPr>
          </a:p>
        </p:txBody>
      </p:sp>
      <p:sp>
        <p:nvSpPr>
          <p:cNvPr id="82" name="TextBox 26"/>
          <p:cNvSpPr/>
          <p:nvPr/>
        </p:nvSpPr>
        <p:spPr>
          <a:xfrm>
            <a:off x="4471422" y="2303460"/>
            <a:ext cx="1242204" cy="553998"/>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indent="0" algn="ctr" eaLnBrk="1" hangingPunct="1">
              <a:spcBef>
                <a:spcPct val="0"/>
              </a:spcBef>
              <a:buNone/>
            </a:pPr>
            <a:r>
              <a:rPr lang="zh-CN" altLang="en-US" sz="1000" b="1" dirty="0">
                <a:solidFill>
                  <a:schemeClr val="tx1">
                    <a:lumMod val="75000"/>
                    <a:lumOff val="25000"/>
                  </a:schemeClr>
                </a:solidFill>
                <a:latin typeface="+mn-ea"/>
              </a:rPr>
              <a:t>着力发展海洋经济和临港产业投入资金</a:t>
            </a:r>
            <a:r>
              <a:rPr lang="en-US" altLang="zh-CN" sz="1000" b="1" dirty="0">
                <a:solidFill>
                  <a:schemeClr val="tx1">
                    <a:lumMod val="75000"/>
                    <a:lumOff val="25000"/>
                  </a:schemeClr>
                </a:solidFill>
                <a:latin typeface="+mn-ea"/>
              </a:rPr>
              <a:t>57000</a:t>
            </a:r>
            <a:r>
              <a:rPr lang="zh-CN" altLang="en-US" sz="1000" b="1" dirty="0">
                <a:solidFill>
                  <a:schemeClr val="tx1">
                    <a:lumMod val="75000"/>
                    <a:lumOff val="25000"/>
                  </a:schemeClr>
                </a:solidFill>
                <a:latin typeface="+mn-ea"/>
              </a:rPr>
              <a:t>万</a:t>
            </a:r>
            <a:r>
              <a:rPr lang="zh-CN" altLang="en-US" sz="1000" b="1" dirty="0" smtClean="0">
                <a:solidFill>
                  <a:schemeClr val="tx1">
                    <a:lumMod val="75000"/>
                    <a:lumOff val="25000"/>
                  </a:schemeClr>
                </a:solidFill>
                <a:latin typeface="+mn-ea"/>
              </a:rPr>
              <a:t>元。</a:t>
            </a:r>
            <a:endParaRPr lang="en-US" altLang="zh-CN" sz="800" dirty="0">
              <a:solidFill>
                <a:schemeClr val="tx1">
                  <a:lumMod val="75000"/>
                  <a:lumOff val="25000"/>
                </a:schemeClr>
              </a:solidFill>
            </a:endParaRPr>
          </a:p>
        </p:txBody>
      </p:sp>
      <p:sp>
        <p:nvSpPr>
          <p:cNvPr id="83" name="TextBox 26"/>
          <p:cNvSpPr/>
          <p:nvPr/>
        </p:nvSpPr>
        <p:spPr>
          <a:xfrm>
            <a:off x="5868003" y="2989263"/>
            <a:ext cx="1233577" cy="553998"/>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indent="0" algn="ctr" eaLnBrk="1" hangingPunct="1">
              <a:spcBef>
                <a:spcPct val="0"/>
              </a:spcBef>
              <a:buNone/>
            </a:pPr>
            <a:r>
              <a:rPr lang="zh-CN" altLang="en-US" sz="1000" b="1" dirty="0">
                <a:solidFill>
                  <a:schemeClr val="tx1">
                    <a:lumMod val="75000"/>
                    <a:lumOff val="25000"/>
                  </a:schemeClr>
                </a:solidFill>
                <a:latin typeface="+mn-ea"/>
              </a:rPr>
              <a:t>着力在发展中保障和改善民生投入资金</a:t>
            </a:r>
            <a:r>
              <a:rPr lang="en-US" altLang="zh-CN" sz="1000" b="1" dirty="0">
                <a:solidFill>
                  <a:schemeClr val="tx1">
                    <a:lumMod val="75000"/>
                    <a:lumOff val="25000"/>
                  </a:schemeClr>
                </a:solidFill>
                <a:latin typeface="+mn-ea"/>
              </a:rPr>
              <a:t>481142</a:t>
            </a:r>
            <a:r>
              <a:rPr lang="zh-CN" altLang="en-US" sz="1000" b="1" dirty="0">
                <a:solidFill>
                  <a:schemeClr val="tx1">
                    <a:lumMod val="75000"/>
                    <a:lumOff val="25000"/>
                  </a:schemeClr>
                </a:solidFill>
                <a:latin typeface="+mn-ea"/>
              </a:rPr>
              <a:t>万元。</a:t>
            </a:r>
            <a:endParaRPr lang="en-US" altLang="zh-CN" sz="800" dirty="0">
              <a:solidFill>
                <a:schemeClr val="tx1">
                  <a:lumMod val="75000"/>
                  <a:lumOff val="25000"/>
                </a:schemeClr>
              </a:solidFill>
            </a:endParaRPr>
          </a:p>
        </p:txBody>
      </p:sp>
      <p:sp>
        <p:nvSpPr>
          <p:cNvPr id="70" name="直接连接符 46"/>
          <p:cNvSpPr/>
          <p:nvPr/>
        </p:nvSpPr>
        <p:spPr>
          <a:xfrm flipV="1">
            <a:off x="3758123" y="3454359"/>
            <a:ext cx="794" cy="541297"/>
          </a:xfrm>
          <a:prstGeom prst="line">
            <a:avLst/>
          </a:prstGeom>
          <a:ln w="9525" cap="flat" cmpd="sng">
            <a:solidFill>
              <a:srgbClr val="FEFEFE"/>
            </a:solidFill>
            <a:prstDash val="dash"/>
            <a:bevel/>
            <a:headEnd type="none" w="med" len="med"/>
            <a:tailEnd type="none" w="med" len="med"/>
          </a:ln>
        </p:spPr>
      </p:sp>
      <p:sp>
        <p:nvSpPr>
          <p:cNvPr id="74" name="椭圆 47"/>
          <p:cNvSpPr/>
          <p:nvPr/>
        </p:nvSpPr>
        <p:spPr>
          <a:xfrm>
            <a:off x="3542223" y="2179559"/>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87" name="直接连接符 48"/>
          <p:cNvSpPr/>
          <p:nvPr/>
        </p:nvSpPr>
        <p:spPr>
          <a:xfrm flipV="1">
            <a:off x="3749497" y="2624059"/>
            <a:ext cx="1588" cy="288925"/>
          </a:xfrm>
          <a:prstGeom prst="line">
            <a:avLst/>
          </a:prstGeom>
          <a:ln w="9525" cap="flat" cmpd="sng">
            <a:solidFill>
              <a:srgbClr val="FEFEFE"/>
            </a:solidFill>
            <a:prstDash val="dash"/>
            <a:bevel/>
            <a:headEnd type="none" w="med" len="med"/>
            <a:tailEnd type="none" w="med" len="med"/>
          </a:ln>
        </p:spPr>
      </p:sp>
      <p:sp>
        <p:nvSpPr>
          <p:cNvPr id="89" name="圆角矩形 49"/>
          <p:cNvSpPr/>
          <p:nvPr/>
        </p:nvSpPr>
        <p:spPr>
          <a:xfrm>
            <a:off x="3683511" y="2293859"/>
            <a:ext cx="150812" cy="203200"/>
          </a:xfrm>
          <a:custGeom>
            <a:avLst/>
            <a:gdLst>
              <a:gd name="txL" fmla="*/ 0 w 654689"/>
              <a:gd name="txT" fmla="*/ 0 h 876743"/>
              <a:gd name="txR" fmla="*/ 654689 w 654689"/>
              <a:gd name="txB" fmla="*/ 876743 h 876743"/>
            </a:gdLst>
            <a:ahLst/>
            <a:cxnLst>
              <a:cxn ang="0">
                <a:pos x="1648" y="6380"/>
              </a:cxn>
              <a:cxn ang="0">
                <a:pos x="5927" y="6380"/>
              </a:cxn>
              <a:cxn ang="0">
                <a:pos x="5927" y="7059"/>
              </a:cxn>
              <a:cxn ang="0">
                <a:pos x="1648" y="7059"/>
              </a:cxn>
              <a:cxn ang="0">
                <a:pos x="1648" y="6380"/>
              </a:cxn>
              <a:cxn ang="0">
                <a:pos x="1648" y="5309"/>
              </a:cxn>
              <a:cxn ang="0">
                <a:pos x="5213" y="5309"/>
              </a:cxn>
              <a:cxn ang="0">
                <a:pos x="5213" y="5989"/>
              </a:cxn>
              <a:cxn ang="0">
                <a:pos x="1648" y="5989"/>
              </a:cxn>
              <a:cxn ang="0">
                <a:pos x="1648" y="5309"/>
              </a:cxn>
              <a:cxn ang="0">
                <a:pos x="1648" y="4327"/>
              </a:cxn>
              <a:cxn ang="0">
                <a:pos x="6402" y="4327"/>
              </a:cxn>
              <a:cxn ang="0">
                <a:pos x="6402" y="5006"/>
              </a:cxn>
              <a:cxn ang="0">
                <a:pos x="1648" y="5006"/>
              </a:cxn>
              <a:cxn ang="0">
                <a:pos x="1648" y="4327"/>
              </a:cxn>
              <a:cxn ang="0">
                <a:pos x="910" y="1845"/>
              </a:cxn>
              <a:cxn ang="0">
                <a:pos x="1067" y="1845"/>
              </a:cxn>
              <a:cxn ang="0">
                <a:pos x="1067" y="9524"/>
              </a:cxn>
              <a:cxn ang="0">
                <a:pos x="6936" y="9524"/>
              </a:cxn>
              <a:cxn ang="0">
                <a:pos x="6936" y="1845"/>
              </a:cxn>
              <a:cxn ang="0">
                <a:pos x="7092" y="1845"/>
              </a:cxn>
              <a:cxn ang="0">
                <a:pos x="8003" y="2772"/>
              </a:cxn>
              <a:cxn ang="0">
                <a:pos x="8003" y="9988"/>
              </a:cxn>
              <a:cxn ang="0">
                <a:pos x="7092" y="10915"/>
              </a:cxn>
              <a:cxn ang="0">
                <a:pos x="910" y="10915"/>
              </a:cxn>
              <a:cxn ang="0">
                <a:pos x="0" y="9988"/>
              </a:cxn>
              <a:cxn ang="0">
                <a:pos x="0" y="2772"/>
              </a:cxn>
              <a:cxn ang="0">
                <a:pos x="910" y="1845"/>
              </a:cxn>
              <a:cxn ang="0">
                <a:pos x="4001" y="740"/>
              </a:cxn>
              <a:cxn ang="0">
                <a:pos x="3394" y="1358"/>
              </a:cxn>
              <a:cxn ang="0">
                <a:pos x="3644" y="1845"/>
              </a:cxn>
              <a:cxn ang="0">
                <a:pos x="4359" y="1845"/>
              </a:cxn>
              <a:cxn ang="0">
                <a:pos x="4609" y="1358"/>
              </a:cxn>
              <a:cxn ang="0">
                <a:pos x="4001" y="740"/>
              </a:cxn>
              <a:cxn ang="0">
                <a:pos x="4001" y="0"/>
              </a:cxn>
              <a:cxn ang="0">
                <a:pos x="5335" y="1358"/>
              </a:cxn>
              <a:cxn ang="0">
                <a:pos x="5239" y="1845"/>
              </a:cxn>
              <a:cxn ang="0">
                <a:pos x="6402" y="1845"/>
              </a:cxn>
              <a:cxn ang="0">
                <a:pos x="6402" y="2876"/>
              </a:cxn>
              <a:cxn ang="0">
                <a:pos x="5814" y="3475"/>
              </a:cxn>
              <a:cxn ang="0">
                <a:pos x="2189" y="3475"/>
              </a:cxn>
              <a:cxn ang="0">
                <a:pos x="1601" y="2876"/>
              </a:cxn>
              <a:cxn ang="0">
                <a:pos x="1601" y="1845"/>
              </a:cxn>
              <a:cxn ang="0">
                <a:pos x="2764" y="1845"/>
              </a:cxn>
              <a:cxn ang="0">
                <a:pos x="2668" y="1358"/>
              </a:cxn>
              <a:cxn ang="0">
                <a:pos x="4001" y="0"/>
              </a:cxn>
            </a:cxnLst>
            <a:rect l="txL" t="txT" r="txR" b="txB"/>
            <a:pathLst>
              <a:path w="654689" h="876743">
                <a:moveTo>
                  <a:pt x="134787" y="512482"/>
                </a:moveTo>
                <a:lnTo>
                  <a:pt x="484855" y="512482"/>
                </a:lnTo>
                <a:lnTo>
                  <a:pt x="484855" y="567039"/>
                </a:lnTo>
                <a:lnTo>
                  <a:pt x="134787" y="567039"/>
                </a:lnTo>
                <a:lnTo>
                  <a:pt x="134787" y="512482"/>
                </a:lnTo>
                <a:close/>
                <a:moveTo>
                  <a:pt x="134787" y="426464"/>
                </a:moveTo>
                <a:lnTo>
                  <a:pt x="426499" y="426464"/>
                </a:lnTo>
                <a:lnTo>
                  <a:pt x="426499" y="481021"/>
                </a:lnTo>
                <a:lnTo>
                  <a:pt x="134787" y="481021"/>
                </a:lnTo>
                <a:lnTo>
                  <a:pt x="134787" y="426464"/>
                </a:lnTo>
                <a:close/>
                <a:moveTo>
                  <a:pt x="134787" y="347535"/>
                </a:moveTo>
                <a:lnTo>
                  <a:pt x="523751" y="347535"/>
                </a:lnTo>
                <a:lnTo>
                  <a:pt x="523751" y="402092"/>
                </a:lnTo>
                <a:lnTo>
                  <a:pt x="134787" y="402092"/>
                </a:lnTo>
                <a:lnTo>
                  <a:pt x="134787" y="347535"/>
                </a:lnTo>
                <a:close/>
                <a:moveTo>
                  <a:pt x="74477" y="148223"/>
                </a:moveTo>
                <a:lnTo>
                  <a:pt x="87292" y="148223"/>
                </a:lnTo>
                <a:lnTo>
                  <a:pt x="87292" y="765039"/>
                </a:lnTo>
                <a:lnTo>
                  <a:pt x="567397" y="765039"/>
                </a:lnTo>
                <a:lnTo>
                  <a:pt x="567397" y="148223"/>
                </a:lnTo>
                <a:lnTo>
                  <a:pt x="580212" y="148223"/>
                </a:lnTo>
                <a:cubicBezTo>
                  <a:pt x="621345" y="148223"/>
                  <a:pt x="654689" y="181567"/>
                  <a:pt x="654689" y="222700"/>
                </a:cubicBezTo>
                <a:lnTo>
                  <a:pt x="654689" y="802266"/>
                </a:lnTo>
                <a:cubicBezTo>
                  <a:pt x="654689" y="843399"/>
                  <a:pt x="621345" y="876743"/>
                  <a:pt x="580212" y="876743"/>
                </a:cubicBezTo>
                <a:lnTo>
                  <a:pt x="74477" y="876743"/>
                </a:lnTo>
                <a:cubicBezTo>
                  <a:pt x="33344" y="876743"/>
                  <a:pt x="0" y="843399"/>
                  <a:pt x="0" y="802266"/>
                </a:cubicBezTo>
                <a:lnTo>
                  <a:pt x="0" y="222700"/>
                </a:lnTo>
                <a:cubicBezTo>
                  <a:pt x="0" y="181567"/>
                  <a:pt x="33344" y="148223"/>
                  <a:pt x="74477" y="148223"/>
                </a:cubicBezTo>
                <a:close/>
                <a:moveTo>
                  <a:pt x="327344" y="59420"/>
                </a:moveTo>
                <a:cubicBezTo>
                  <a:pt x="299905" y="59420"/>
                  <a:pt x="277661" y="81664"/>
                  <a:pt x="277661" y="109103"/>
                </a:cubicBezTo>
                <a:cubicBezTo>
                  <a:pt x="277661" y="125393"/>
                  <a:pt x="285501" y="139852"/>
                  <a:pt x="298129" y="148223"/>
                </a:cubicBezTo>
                <a:lnTo>
                  <a:pt x="356559" y="148223"/>
                </a:lnTo>
                <a:cubicBezTo>
                  <a:pt x="369187" y="139852"/>
                  <a:pt x="377027" y="125393"/>
                  <a:pt x="377027" y="109103"/>
                </a:cubicBezTo>
                <a:cubicBezTo>
                  <a:pt x="377027" y="81664"/>
                  <a:pt x="354783" y="59420"/>
                  <a:pt x="327344" y="59420"/>
                </a:cubicBezTo>
                <a:close/>
                <a:moveTo>
                  <a:pt x="327345" y="0"/>
                </a:moveTo>
                <a:cubicBezTo>
                  <a:pt x="387601" y="0"/>
                  <a:pt x="436448" y="48847"/>
                  <a:pt x="436448" y="109103"/>
                </a:cubicBezTo>
                <a:lnTo>
                  <a:pt x="428550" y="148223"/>
                </a:lnTo>
                <a:lnTo>
                  <a:pt x="523751" y="148223"/>
                </a:lnTo>
                <a:lnTo>
                  <a:pt x="523751" y="231012"/>
                </a:lnTo>
                <a:cubicBezTo>
                  <a:pt x="523751" y="257604"/>
                  <a:pt x="502194" y="279161"/>
                  <a:pt x="475602" y="279161"/>
                </a:cubicBezTo>
                <a:lnTo>
                  <a:pt x="179087" y="279161"/>
                </a:lnTo>
                <a:cubicBezTo>
                  <a:pt x="152495" y="279161"/>
                  <a:pt x="130938" y="257604"/>
                  <a:pt x="130938" y="231012"/>
                </a:cubicBezTo>
                <a:lnTo>
                  <a:pt x="130938" y="148223"/>
                </a:lnTo>
                <a:lnTo>
                  <a:pt x="226140" y="148223"/>
                </a:lnTo>
                <a:cubicBezTo>
                  <a:pt x="220831" y="136244"/>
                  <a:pt x="218242" y="122976"/>
                  <a:pt x="218242" y="109103"/>
                </a:cubicBezTo>
                <a:cubicBezTo>
                  <a:pt x="218242" y="48847"/>
                  <a:pt x="267089" y="0"/>
                  <a:pt x="327345" y="0"/>
                </a:cubicBezTo>
                <a:close/>
              </a:path>
            </a:pathLst>
          </a:custGeom>
          <a:solidFill>
            <a:schemeClr val="bg1"/>
          </a:solidFill>
          <a:ln w="25400">
            <a:noFill/>
          </a:ln>
        </p:spPr>
        <p:txBody>
          <a:bodyPr/>
          <a:lstStyle/>
          <a:p>
            <a:endParaRPr lang="zh-CN" altLang="en-US"/>
          </a:p>
        </p:txBody>
      </p:sp>
      <p:sp>
        <p:nvSpPr>
          <p:cNvPr id="90" name="TextBox 26"/>
          <p:cNvSpPr/>
          <p:nvPr/>
        </p:nvSpPr>
        <p:spPr>
          <a:xfrm>
            <a:off x="3126671" y="2912924"/>
            <a:ext cx="1216324" cy="553998"/>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indent="0" algn="ctr" eaLnBrk="1" hangingPunct="1">
              <a:spcBef>
                <a:spcPct val="0"/>
              </a:spcBef>
              <a:buNone/>
            </a:pPr>
            <a:r>
              <a:rPr lang="zh-CN" altLang="en-US" sz="1000" b="1" dirty="0">
                <a:solidFill>
                  <a:schemeClr val="tx1">
                    <a:lumMod val="75000"/>
                    <a:lumOff val="25000"/>
                  </a:schemeClr>
                </a:solidFill>
                <a:latin typeface="+mn-ea"/>
              </a:rPr>
              <a:t>全力支持港产城融合发展战略投入资金</a:t>
            </a:r>
            <a:r>
              <a:rPr lang="en-US" altLang="zh-CN" sz="1000" b="1" dirty="0">
                <a:solidFill>
                  <a:schemeClr val="tx1">
                    <a:lumMod val="75000"/>
                    <a:lumOff val="25000"/>
                  </a:schemeClr>
                </a:solidFill>
                <a:latin typeface="+mn-ea"/>
              </a:rPr>
              <a:t>1115960</a:t>
            </a:r>
            <a:r>
              <a:rPr lang="zh-CN" altLang="en-US" sz="1000" b="1" dirty="0">
                <a:solidFill>
                  <a:schemeClr val="tx1">
                    <a:lumMod val="75000"/>
                    <a:lumOff val="25000"/>
                  </a:schemeClr>
                </a:solidFill>
                <a:latin typeface="+mn-ea"/>
              </a:rPr>
              <a:t>万元。</a:t>
            </a:r>
            <a:endParaRPr lang="en-US" altLang="zh-CN" sz="800" dirty="0">
              <a:solidFill>
                <a:schemeClr val="tx1">
                  <a:lumMod val="75000"/>
                  <a:lumOff val="25000"/>
                </a:schemeClr>
              </a:solidFill>
            </a:endParaRPr>
          </a:p>
        </p:txBody>
      </p:sp>
      <p:sp>
        <p:nvSpPr>
          <p:cNvPr id="91" name="椭圆 44"/>
          <p:cNvSpPr>
            <a:spLocks noChangeAspect="1"/>
          </p:cNvSpPr>
          <p:nvPr/>
        </p:nvSpPr>
        <p:spPr>
          <a:xfrm>
            <a:off x="3710733" y="3976096"/>
            <a:ext cx="71438" cy="71437"/>
          </a:xfrm>
          <a:prstGeom prst="ellipse">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274754102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1973"/>
                                        </p:tgtEl>
                                        <p:attrNameLst>
                                          <p:attrName>style.visibility</p:attrName>
                                        </p:attrNameLst>
                                      </p:cBhvr>
                                      <p:to>
                                        <p:strVal val="visible"/>
                                      </p:to>
                                    </p:set>
                                    <p:animEffect transition="in" filter="barn(outVertical)">
                                      <p:cBhvr>
                                        <p:cTn id="7" dur="500"/>
                                        <p:tgtEl>
                                          <p:spTgt spid="1973"/>
                                        </p:tgtEl>
                                      </p:cBhvr>
                                    </p:animEffect>
                                  </p:childTnLst>
                                </p:cTn>
                              </p:par>
                            </p:childTnLst>
                          </p:cTn>
                        </p:par>
                        <p:par>
                          <p:cTn id="8" fill="hold">
                            <p:stCondLst>
                              <p:cond delay="500"/>
                            </p:stCondLst>
                            <p:childTnLst>
                              <p:par>
                                <p:cTn id="9" presetID="16" presetClass="entr" presetSubtype="37" fill="hold" nodeType="afterEffect">
                                  <p:stCondLst>
                                    <p:cond delay="0"/>
                                  </p:stCondLst>
                                  <p:childTnLst>
                                    <p:set>
                                      <p:cBhvr>
                                        <p:cTn id="10" dur="1" fill="hold">
                                          <p:stCondLst>
                                            <p:cond delay="0"/>
                                          </p:stCondLst>
                                        </p:cTn>
                                        <p:tgtEl>
                                          <p:spTgt spid="1977"/>
                                        </p:tgtEl>
                                        <p:attrNameLst>
                                          <p:attrName>style.visibility</p:attrName>
                                        </p:attrNameLst>
                                      </p:cBhvr>
                                      <p:to>
                                        <p:strVal val="visible"/>
                                      </p:to>
                                    </p:set>
                                    <p:animEffect filter="barn(outVertical)">
                                      <p:cBhvr>
                                        <p:cTn id="11" dur="500"/>
                                        <p:tgtEl>
                                          <p:spTgt spid="197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978"/>
                                        </p:tgtEl>
                                        <p:attrNameLst>
                                          <p:attrName>style.visibility</p:attrName>
                                        </p:attrNameLst>
                                      </p:cBhvr>
                                      <p:to>
                                        <p:strVal val="visible"/>
                                      </p:to>
                                    </p:set>
                                    <p:animEffect transition="in" filter="fade">
                                      <p:cBhvr>
                                        <p:cTn id="16" dur="500"/>
                                        <p:tgtEl>
                                          <p:spTgt spid="197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983"/>
                                        </p:tgtEl>
                                        <p:attrNameLst>
                                          <p:attrName>style.visibility</p:attrName>
                                        </p:attrNameLst>
                                      </p:cBhvr>
                                      <p:to>
                                        <p:strVal val="visible"/>
                                      </p:to>
                                    </p:set>
                                    <p:animEffect transition="in" filter="fade">
                                      <p:cBhvr>
                                        <p:cTn id="19" dur="500"/>
                                        <p:tgtEl>
                                          <p:spTgt spid="198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88"/>
                                        </p:tgtEl>
                                        <p:attrNameLst>
                                          <p:attrName>style.visibility</p:attrName>
                                        </p:attrNameLst>
                                      </p:cBhvr>
                                      <p:to>
                                        <p:strVal val="visible"/>
                                      </p:to>
                                    </p:set>
                                    <p:animEffect transition="in" filter="fade">
                                      <p:cBhvr>
                                        <p:cTn id="22" dur="500"/>
                                        <p:tgtEl>
                                          <p:spTgt spid="198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1"/>
                                        </p:tgtEl>
                                        <p:attrNameLst>
                                          <p:attrName>style.visibility</p:attrName>
                                        </p:attrNameLst>
                                      </p:cBhvr>
                                      <p:to>
                                        <p:strVal val="visible"/>
                                      </p:to>
                                    </p:set>
                                    <p:animEffect transition="in" filter="fade">
                                      <p:cBhvr>
                                        <p:cTn id="25" dur="500"/>
                                        <p:tgtEl>
                                          <p:spTgt spid="9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93"/>
                                        </p:tgtEl>
                                        <p:attrNameLst>
                                          <p:attrName>style.visibility</p:attrName>
                                        </p:attrNameLst>
                                      </p:cBhvr>
                                      <p:to>
                                        <p:strVal val="visible"/>
                                      </p:to>
                                    </p:set>
                                    <p:animEffect transition="in" filter="fade">
                                      <p:cBhvr>
                                        <p:cTn id="28" dur="500"/>
                                        <p:tgtEl>
                                          <p:spTgt spid="199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98"/>
                                        </p:tgtEl>
                                        <p:attrNameLst>
                                          <p:attrName>style.visibility</p:attrName>
                                        </p:attrNameLst>
                                      </p:cBhvr>
                                      <p:to>
                                        <p:strVal val="visible"/>
                                      </p:to>
                                    </p:set>
                                    <p:animEffect transition="in" filter="fade">
                                      <p:cBhvr>
                                        <p:cTn id="31" dur="500"/>
                                        <p:tgtEl>
                                          <p:spTgt spid="199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2013"/>
                                        </p:tgtEl>
                                        <p:attrNameLst>
                                          <p:attrName>style.visibility</p:attrName>
                                        </p:attrNameLst>
                                      </p:cBhvr>
                                      <p:to>
                                        <p:strVal val="visible"/>
                                      </p:to>
                                    </p:set>
                                    <p:animEffect transition="in" filter="fade">
                                      <p:cBhvr>
                                        <p:cTn id="36" dur="500"/>
                                        <p:tgtEl>
                                          <p:spTgt spid="2013"/>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980"/>
                                        </p:tgtEl>
                                        <p:attrNameLst>
                                          <p:attrName>style.visibility</p:attrName>
                                        </p:attrNameLst>
                                      </p:cBhvr>
                                      <p:to>
                                        <p:strVal val="visible"/>
                                      </p:to>
                                    </p:set>
                                    <p:animEffect transition="in" filter="fade">
                                      <p:cBhvr>
                                        <p:cTn id="41" dur="3000"/>
                                        <p:tgtEl>
                                          <p:spTgt spid="198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979"/>
                                        </p:tgtEl>
                                        <p:attrNameLst>
                                          <p:attrName>style.visibility</p:attrName>
                                        </p:attrNameLst>
                                      </p:cBhvr>
                                      <p:to>
                                        <p:strVal val="visible"/>
                                      </p:to>
                                    </p:set>
                                    <p:animEffect transition="in" filter="fade">
                                      <p:cBhvr>
                                        <p:cTn id="44" dur="3000"/>
                                        <p:tgtEl>
                                          <p:spTgt spid="1979"/>
                                        </p:tgtEl>
                                      </p:cBhvr>
                                    </p:animEffect>
                                  </p:childTnLst>
                                </p:cTn>
                              </p:par>
                              <p:par>
                                <p:cTn id="45" presetID="10" presetClass="entr" presetSubtype="0" fill="hold" nodeType="withEffect">
                                  <p:stCondLst>
                                    <p:cond delay="0"/>
                                  </p:stCondLst>
                                  <p:childTnLst>
                                    <p:set>
                                      <p:cBhvr>
                                        <p:cTn id="46" dur="1" fill="hold">
                                          <p:stCondLst>
                                            <p:cond delay="0"/>
                                          </p:stCondLst>
                                        </p:cTn>
                                        <p:tgtEl>
                                          <p:spTgt spid="1982"/>
                                        </p:tgtEl>
                                        <p:attrNameLst>
                                          <p:attrName>style.visibility</p:attrName>
                                        </p:attrNameLst>
                                      </p:cBhvr>
                                      <p:to>
                                        <p:strVal val="visible"/>
                                      </p:to>
                                    </p:set>
                                    <p:animEffect transition="in" filter="fade">
                                      <p:cBhvr>
                                        <p:cTn id="47" dur="3000"/>
                                        <p:tgtEl>
                                          <p:spTgt spid="1982"/>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981"/>
                                        </p:tgtEl>
                                        <p:attrNameLst>
                                          <p:attrName>style.visibility</p:attrName>
                                        </p:attrNameLst>
                                      </p:cBhvr>
                                      <p:to>
                                        <p:strVal val="visible"/>
                                      </p:to>
                                    </p:set>
                                    <p:animEffect transition="in" filter="fade">
                                      <p:cBhvr>
                                        <p:cTn id="50" dur="3000"/>
                                        <p:tgtEl>
                                          <p:spTgt spid="198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020"/>
                                        </p:tgtEl>
                                        <p:attrNameLst>
                                          <p:attrName>style.visibility</p:attrName>
                                        </p:attrNameLst>
                                      </p:cBhvr>
                                      <p:to>
                                        <p:strVal val="visible"/>
                                      </p:to>
                                    </p:set>
                                    <p:animEffect transition="in" filter="fade">
                                      <p:cBhvr>
                                        <p:cTn id="53" dur="3000"/>
                                        <p:tgtEl>
                                          <p:spTgt spid="2020"/>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1500"/>
                                  </p:stCondLst>
                                  <p:childTnLst>
                                    <p:set>
                                      <p:cBhvr>
                                        <p:cTn id="57" dur="1" fill="hold">
                                          <p:stCondLst>
                                            <p:cond delay="0"/>
                                          </p:stCondLst>
                                        </p:cTn>
                                        <p:tgtEl>
                                          <p:spTgt spid="1985"/>
                                        </p:tgtEl>
                                        <p:attrNameLst>
                                          <p:attrName>style.visibility</p:attrName>
                                        </p:attrNameLst>
                                      </p:cBhvr>
                                      <p:to>
                                        <p:strVal val="visible"/>
                                      </p:to>
                                    </p:set>
                                    <p:animEffect transition="in" filter="fade">
                                      <p:cBhvr>
                                        <p:cTn id="58" dur="4000"/>
                                        <p:tgtEl>
                                          <p:spTgt spid="1985"/>
                                        </p:tgtEl>
                                      </p:cBhvr>
                                    </p:animEffect>
                                  </p:childTnLst>
                                </p:cTn>
                              </p:par>
                              <p:par>
                                <p:cTn id="59" presetID="10" presetClass="entr" presetSubtype="0" fill="hold" grpId="0" nodeType="withEffect">
                                  <p:stCondLst>
                                    <p:cond delay="1500"/>
                                  </p:stCondLst>
                                  <p:childTnLst>
                                    <p:set>
                                      <p:cBhvr>
                                        <p:cTn id="60" dur="1" fill="hold">
                                          <p:stCondLst>
                                            <p:cond delay="0"/>
                                          </p:stCondLst>
                                        </p:cTn>
                                        <p:tgtEl>
                                          <p:spTgt spid="80"/>
                                        </p:tgtEl>
                                        <p:attrNameLst>
                                          <p:attrName>style.visibility</p:attrName>
                                        </p:attrNameLst>
                                      </p:cBhvr>
                                      <p:to>
                                        <p:strVal val="visible"/>
                                      </p:to>
                                    </p:set>
                                    <p:animEffect transition="in" filter="fade">
                                      <p:cBhvr>
                                        <p:cTn id="61" dur="4000"/>
                                        <p:tgtEl>
                                          <p:spTgt spid="80"/>
                                        </p:tgtEl>
                                      </p:cBhvr>
                                    </p:animEffect>
                                  </p:childTnLst>
                                </p:cTn>
                              </p:par>
                              <p:par>
                                <p:cTn id="62" presetID="10" presetClass="entr" presetSubtype="0" fill="hold" nodeType="withEffect">
                                  <p:stCondLst>
                                    <p:cond delay="1500"/>
                                  </p:stCondLst>
                                  <p:childTnLst>
                                    <p:set>
                                      <p:cBhvr>
                                        <p:cTn id="63" dur="1" fill="hold">
                                          <p:stCondLst>
                                            <p:cond delay="0"/>
                                          </p:stCondLst>
                                        </p:cTn>
                                        <p:tgtEl>
                                          <p:spTgt spid="1987"/>
                                        </p:tgtEl>
                                        <p:attrNameLst>
                                          <p:attrName>style.visibility</p:attrName>
                                        </p:attrNameLst>
                                      </p:cBhvr>
                                      <p:to>
                                        <p:strVal val="visible"/>
                                      </p:to>
                                    </p:set>
                                    <p:animEffect transition="in" filter="fade">
                                      <p:cBhvr>
                                        <p:cTn id="64" dur="4000"/>
                                        <p:tgtEl>
                                          <p:spTgt spid="1987"/>
                                        </p:tgtEl>
                                      </p:cBhvr>
                                    </p:animEffect>
                                  </p:childTnLst>
                                </p:cTn>
                              </p:par>
                              <p:par>
                                <p:cTn id="65" presetID="10" presetClass="entr" presetSubtype="0" fill="hold" grpId="0" nodeType="withEffect">
                                  <p:stCondLst>
                                    <p:cond delay="1500"/>
                                  </p:stCondLst>
                                  <p:childTnLst>
                                    <p:set>
                                      <p:cBhvr>
                                        <p:cTn id="66" dur="1" fill="hold">
                                          <p:stCondLst>
                                            <p:cond delay="0"/>
                                          </p:stCondLst>
                                        </p:cTn>
                                        <p:tgtEl>
                                          <p:spTgt spid="1986"/>
                                        </p:tgtEl>
                                        <p:attrNameLst>
                                          <p:attrName>style.visibility</p:attrName>
                                        </p:attrNameLst>
                                      </p:cBhvr>
                                      <p:to>
                                        <p:strVal val="visible"/>
                                      </p:to>
                                    </p:set>
                                    <p:animEffect transition="in" filter="fade">
                                      <p:cBhvr>
                                        <p:cTn id="67" dur="4000"/>
                                        <p:tgtEl>
                                          <p:spTgt spid="1986"/>
                                        </p:tgtEl>
                                      </p:cBhvr>
                                    </p:animEffect>
                                  </p:childTnLst>
                                </p:cTn>
                              </p:par>
                              <p:par>
                                <p:cTn id="68" presetID="10" presetClass="entr" presetSubtype="0" fill="hold" grpId="0" nodeType="withEffect">
                                  <p:stCondLst>
                                    <p:cond delay="1500"/>
                                  </p:stCondLst>
                                  <p:childTnLst>
                                    <p:set>
                                      <p:cBhvr>
                                        <p:cTn id="69" dur="1" fill="hold">
                                          <p:stCondLst>
                                            <p:cond delay="0"/>
                                          </p:stCondLst>
                                        </p:cTn>
                                        <p:tgtEl>
                                          <p:spTgt spid="2021"/>
                                        </p:tgtEl>
                                        <p:attrNameLst>
                                          <p:attrName>style.visibility</p:attrName>
                                        </p:attrNameLst>
                                      </p:cBhvr>
                                      <p:to>
                                        <p:strVal val="visible"/>
                                      </p:to>
                                    </p:set>
                                    <p:animEffect transition="in" filter="fade">
                                      <p:cBhvr>
                                        <p:cTn id="70" dur="4000"/>
                                        <p:tgtEl>
                                          <p:spTgt spid="2021"/>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1500"/>
                                  </p:stCondLst>
                                  <p:childTnLst>
                                    <p:set>
                                      <p:cBhvr>
                                        <p:cTn id="74" dur="1" fill="hold">
                                          <p:stCondLst>
                                            <p:cond delay="0"/>
                                          </p:stCondLst>
                                        </p:cTn>
                                        <p:tgtEl>
                                          <p:spTgt spid="89"/>
                                        </p:tgtEl>
                                        <p:attrNameLst>
                                          <p:attrName>style.visibility</p:attrName>
                                        </p:attrNameLst>
                                      </p:cBhvr>
                                      <p:to>
                                        <p:strVal val="visible"/>
                                      </p:to>
                                    </p:set>
                                    <p:animEffect transition="in" filter="fade">
                                      <p:cBhvr>
                                        <p:cTn id="75" dur="4250"/>
                                        <p:tgtEl>
                                          <p:spTgt spid="89"/>
                                        </p:tgtEl>
                                      </p:cBhvr>
                                    </p:animEffect>
                                  </p:childTnLst>
                                </p:cTn>
                              </p:par>
                              <p:par>
                                <p:cTn id="76" presetID="10" presetClass="entr" presetSubtype="0" fill="hold" grpId="0" nodeType="withEffect">
                                  <p:stCondLst>
                                    <p:cond delay="1500"/>
                                  </p:stCondLst>
                                  <p:childTnLst>
                                    <p:set>
                                      <p:cBhvr>
                                        <p:cTn id="77" dur="1" fill="hold">
                                          <p:stCondLst>
                                            <p:cond delay="0"/>
                                          </p:stCondLst>
                                        </p:cTn>
                                        <p:tgtEl>
                                          <p:spTgt spid="74"/>
                                        </p:tgtEl>
                                        <p:attrNameLst>
                                          <p:attrName>style.visibility</p:attrName>
                                        </p:attrNameLst>
                                      </p:cBhvr>
                                      <p:to>
                                        <p:strVal val="visible"/>
                                      </p:to>
                                    </p:set>
                                    <p:animEffect transition="in" filter="fade">
                                      <p:cBhvr>
                                        <p:cTn id="78" dur="4250"/>
                                        <p:tgtEl>
                                          <p:spTgt spid="74"/>
                                        </p:tgtEl>
                                      </p:cBhvr>
                                    </p:animEffect>
                                  </p:childTnLst>
                                </p:cTn>
                              </p:par>
                              <p:par>
                                <p:cTn id="79" presetID="10" presetClass="entr" presetSubtype="0" fill="hold" nodeType="withEffect">
                                  <p:stCondLst>
                                    <p:cond delay="1500"/>
                                  </p:stCondLst>
                                  <p:childTnLst>
                                    <p:set>
                                      <p:cBhvr>
                                        <p:cTn id="80" dur="1" fill="hold">
                                          <p:stCondLst>
                                            <p:cond delay="0"/>
                                          </p:stCondLst>
                                        </p:cTn>
                                        <p:tgtEl>
                                          <p:spTgt spid="87"/>
                                        </p:tgtEl>
                                        <p:attrNameLst>
                                          <p:attrName>style.visibility</p:attrName>
                                        </p:attrNameLst>
                                      </p:cBhvr>
                                      <p:to>
                                        <p:strVal val="visible"/>
                                      </p:to>
                                    </p:set>
                                    <p:animEffect transition="in" filter="fade">
                                      <p:cBhvr>
                                        <p:cTn id="81" dur="4250"/>
                                        <p:tgtEl>
                                          <p:spTgt spid="87"/>
                                        </p:tgtEl>
                                      </p:cBhvr>
                                    </p:animEffect>
                                  </p:childTnLst>
                                </p:cTn>
                              </p:par>
                              <p:par>
                                <p:cTn id="82" presetID="10" presetClass="entr" presetSubtype="0" fill="hold" grpId="0" nodeType="withEffect">
                                  <p:stCondLst>
                                    <p:cond delay="1500"/>
                                  </p:stCondLst>
                                  <p:childTnLst>
                                    <p:set>
                                      <p:cBhvr>
                                        <p:cTn id="83" dur="1" fill="hold">
                                          <p:stCondLst>
                                            <p:cond delay="0"/>
                                          </p:stCondLst>
                                        </p:cTn>
                                        <p:tgtEl>
                                          <p:spTgt spid="90"/>
                                        </p:tgtEl>
                                        <p:attrNameLst>
                                          <p:attrName>style.visibility</p:attrName>
                                        </p:attrNameLst>
                                      </p:cBhvr>
                                      <p:to>
                                        <p:strVal val="visible"/>
                                      </p:to>
                                    </p:set>
                                    <p:animEffect transition="in" filter="fade">
                                      <p:cBhvr>
                                        <p:cTn id="84" dur="4250"/>
                                        <p:tgtEl>
                                          <p:spTgt spid="90"/>
                                        </p:tgtEl>
                                      </p:cBhvr>
                                    </p:animEffect>
                                  </p:childTnLst>
                                </p:cTn>
                              </p:par>
                              <p:par>
                                <p:cTn id="85" presetID="10" presetClass="entr" presetSubtype="0" fill="hold" nodeType="withEffect">
                                  <p:stCondLst>
                                    <p:cond delay="150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4250"/>
                                        <p:tgtEl>
                                          <p:spTgt spid="70"/>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1500"/>
                                  </p:stCondLst>
                                  <p:childTnLst>
                                    <p:set>
                                      <p:cBhvr>
                                        <p:cTn id="91" dur="1" fill="hold">
                                          <p:stCondLst>
                                            <p:cond delay="0"/>
                                          </p:stCondLst>
                                        </p:cTn>
                                        <p:tgtEl>
                                          <p:spTgt spid="2023"/>
                                        </p:tgtEl>
                                        <p:attrNameLst>
                                          <p:attrName>style.visibility</p:attrName>
                                        </p:attrNameLst>
                                      </p:cBhvr>
                                      <p:to>
                                        <p:strVal val="visible"/>
                                      </p:to>
                                    </p:set>
                                    <p:animEffect transition="in" filter="fade">
                                      <p:cBhvr>
                                        <p:cTn id="92" dur="4000"/>
                                        <p:tgtEl>
                                          <p:spTgt spid="2023"/>
                                        </p:tgtEl>
                                      </p:cBhvr>
                                    </p:animEffect>
                                  </p:childTnLst>
                                </p:cTn>
                              </p:par>
                              <p:par>
                                <p:cTn id="93" presetID="10" presetClass="entr" presetSubtype="0" fill="hold" grpId="0" nodeType="withEffect">
                                  <p:stCondLst>
                                    <p:cond delay="1500"/>
                                  </p:stCondLst>
                                  <p:childTnLst>
                                    <p:set>
                                      <p:cBhvr>
                                        <p:cTn id="94" dur="1" fill="hold">
                                          <p:stCondLst>
                                            <p:cond delay="0"/>
                                          </p:stCondLst>
                                        </p:cTn>
                                        <p:tgtEl>
                                          <p:spTgt spid="1996"/>
                                        </p:tgtEl>
                                        <p:attrNameLst>
                                          <p:attrName>style.visibility</p:attrName>
                                        </p:attrNameLst>
                                      </p:cBhvr>
                                      <p:to>
                                        <p:strVal val="visible"/>
                                      </p:to>
                                    </p:set>
                                    <p:animEffect transition="in" filter="fade">
                                      <p:cBhvr>
                                        <p:cTn id="95" dur="4000"/>
                                        <p:tgtEl>
                                          <p:spTgt spid="1996"/>
                                        </p:tgtEl>
                                      </p:cBhvr>
                                    </p:animEffect>
                                  </p:childTnLst>
                                </p:cTn>
                              </p:par>
                              <p:par>
                                <p:cTn id="96" presetID="10" presetClass="entr" presetSubtype="0" fill="hold" nodeType="withEffect">
                                  <p:stCondLst>
                                    <p:cond delay="1500"/>
                                  </p:stCondLst>
                                  <p:childTnLst>
                                    <p:set>
                                      <p:cBhvr>
                                        <p:cTn id="97" dur="1" fill="hold">
                                          <p:stCondLst>
                                            <p:cond delay="0"/>
                                          </p:stCondLst>
                                        </p:cTn>
                                        <p:tgtEl>
                                          <p:spTgt spid="1997"/>
                                        </p:tgtEl>
                                        <p:attrNameLst>
                                          <p:attrName>style.visibility</p:attrName>
                                        </p:attrNameLst>
                                      </p:cBhvr>
                                      <p:to>
                                        <p:strVal val="visible"/>
                                      </p:to>
                                    </p:set>
                                    <p:animEffect transition="in" filter="fade">
                                      <p:cBhvr>
                                        <p:cTn id="98" dur="4000"/>
                                        <p:tgtEl>
                                          <p:spTgt spid="1997"/>
                                        </p:tgtEl>
                                      </p:cBhvr>
                                    </p:animEffect>
                                  </p:childTnLst>
                                </p:cTn>
                              </p:par>
                              <p:par>
                                <p:cTn id="99" presetID="10" presetClass="entr" presetSubtype="0" fill="hold" grpId="0" nodeType="withEffect">
                                  <p:stCondLst>
                                    <p:cond delay="1500"/>
                                  </p:stCondLst>
                                  <p:childTnLst>
                                    <p:set>
                                      <p:cBhvr>
                                        <p:cTn id="100" dur="1" fill="hold">
                                          <p:stCondLst>
                                            <p:cond delay="0"/>
                                          </p:stCondLst>
                                        </p:cTn>
                                        <p:tgtEl>
                                          <p:spTgt spid="82"/>
                                        </p:tgtEl>
                                        <p:attrNameLst>
                                          <p:attrName>style.visibility</p:attrName>
                                        </p:attrNameLst>
                                      </p:cBhvr>
                                      <p:to>
                                        <p:strVal val="visible"/>
                                      </p:to>
                                    </p:set>
                                    <p:animEffect transition="in" filter="fade">
                                      <p:cBhvr>
                                        <p:cTn id="101" dur="4000"/>
                                        <p:tgtEl>
                                          <p:spTgt spid="82"/>
                                        </p:tgtEl>
                                      </p:cBhvr>
                                    </p:animEffect>
                                  </p:childTnLst>
                                </p:cTn>
                              </p:par>
                              <p:par>
                                <p:cTn id="102" presetID="10" presetClass="entr" presetSubtype="0" fill="hold" nodeType="withEffect">
                                  <p:stCondLst>
                                    <p:cond delay="1500"/>
                                  </p:stCondLst>
                                  <p:childTnLst>
                                    <p:set>
                                      <p:cBhvr>
                                        <p:cTn id="103" dur="1" fill="hold">
                                          <p:stCondLst>
                                            <p:cond delay="0"/>
                                          </p:stCondLst>
                                        </p:cTn>
                                        <p:tgtEl>
                                          <p:spTgt spid="1995"/>
                                        </p:tgtEl>
                                        <p:attrNameLst>
                                          <p:attrName>style.visibility</p:attrName>
                                        </p:attrNameLst>
                                      </p:cBhvr>
                                      <p:to>
                                        <p:strVal val="visible"/>
                                      </p:to>
                                    </p:set>
                                    <p:animEffect transition="in" filter="fade">
                                      <p:cBhvr>
                                        <p:cTn id="104" dur="4000"/>
                                        <p:tgtEl>
                                          <p:spTgt spid="1995"/>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1500"/>
                                  </p:stCondLst>
                                  <p:childTnLst>
                                    <p:set>
                                      <p:cBhvr>
                                        <p:cTn id="108" dur="1" fill="hold">
                                          <p:stCondLst>
                                            <p:cond delay="0"/>
                                          </p:stCondLst>
                                        </p:cTn>
                                        <p:tgtEl>
                                          <p:spTgt spid="2024"/>
                                        </p:tgtEl>
                                        <p:attrNameLst>
                                          <p:attrName>style.visibility</p:attrName>
                                        </p:attrNameLst>
                                      </p:cBhvr>
                                      <p:to>
                                        <p:strVal val="visible"/>
                                      </p:to>
                                    </p:set>
                                    <p:animEffect transition="in" filter="fade">
                                      <p:cBhvr>
                                        <p:cTn id="109" dur="4000"/>
                                        <p:tgtEl>
                                          <p:spTgt spid="2024"/>
                                        </p:tgtEl>
                                      </p:cBhvr>
                                    </p:animEffect>
                                  </p:childTnLst>
                                </p:cTn>
                              </p:par>
                              <p:par>
                                <p:cTn id="110" presetID="10" presetClass="entr" presetSubtype="0" fill="hold" grpId="0" nodeType="withEffect">
                                  <p:stCondLst>
                                    <p:cond delay="1500"/>
                                  </p:stCondLst>
                                  <p:childTnLst>
                                    <p:set>
                                      <p:cBhvr>
                                        <p:cTn id="111" dur="1" fill="hold">
                                          <p:stCondLst>
                                            <p:cond delay="0"/>
                                          </p:stCondLst>
                                        </p:cTn>
                                        <p:tgtEl>
                                          <p:spTgt spid="2001"/>
                                        </p:tgtEl>
                                        <p:attrNameLst>
                                          <p:attrName>style.visibility</p:attrName>
                                        </p:attrNameLst>
                                      </p:cBhvr>
                                      <p:to>
                                        <p:strVal val="visible"/>
                                      </p:to>
                                    </p:set>
                                    <p:animEffect transition="in" filter="fade">
                                      <p:cBhvr>
                                        <p:cTn id="112" dur="4000"/>
                                        <p:tgtEl>
                                          <p:spTgt spid="2001"/>
                                        </p:tgtEl>
                                      </p:cBhvr>
                                    </p:animEffect>
                                  </p:childTnLst>
                                </p:cTn>
                              </p:par>
                              <p:par>
                                <p:cTn id="113" presetID="10" presetClass="entr" presetSubtype="0" fill="hold" nodeType="withEffect">
                                  <p:stCondLst>
                                    <p:cond delay="1500"/>
                                  </p:stCondLst>
                                  <p:childTnLst>
                                    <p:set>
                                      <p:cBhvr>
                                        <p:cTn id="114" dur="1" fill="hold">
                                          <p:stCondLst>
                                            <p:cond delay="0"/>
                                          </p:stCondLst>
                                        </p:cTn>
                                        <p:tgtEl>
                                          <p:spTgt spid="2002"/>
                                        </p:tgtEl>
                                        <p:attrNameLst>
                                          <p:attrName>style.visibility</p:attrName>
                                        </p:attrNameLst>
                                      </p:cBhvr>
                                      <p:to>
                                        <p:strVal val="visible"/>
                                      </p:to>
                                    </p:set>
                                    <p:animEffect transition="in" filter="fade">
                                      <p:cBhvr>
                                        <p:cTn id="115" dur="4000"/>
                                        <p:tgtEl>
                                          <p:spTgt spid="2002"/>
                                        </p:tgtEl>
                                      </p:cBhvr>
                                    </p:animEffect>
                                  </p:childTnLst>
                                </p:cTn>
                              </p:par>
                              <p:par>
                                <p:cTn id="116" presetID="10" presetClass="entr" presetSubtype="0" fill="hold" grpId="0" nodeType="withEffect">
                                  <p:stCondLst>
                                    <p:cond delay="1500"/>
                                  </p:stCondLst>
                                  <p:childTnLst>
                                    <p:set>
                                      <p:cBhvr>
                                        <p:cTn id="117" dur="1" fill="hold">
                                          <p:stCondLst>
                                            <p:cond delay="0"/>
                                          </p:stCondLst>
                                        </p:cTn>
                                        <p:tgtEl>
                                          <p:spTgt spid="83"/>
                                        </p:tgtEl>
                                        <p:attrNameLst>
                                          <p:attrName>style.visibility</p:attrName>
                                        </p:attrNameLst>
                                      </p:cBhvr>
                                      <p:to>
                                        <p:strVal val="visible"/>
                                      </p:to>
                                    </p:set>
                                    <p:animEffect transition="in" filter="fade">
                                      <p:cBhvr>
                                        <p:cTn id="118" dur="4000"/>
                                        <p:tgtEl>
                                          <p:spTgt spid="83"/>
                                        </p:tgtEl>
                                      </p:cBhvr>
                                    </p:animEffect>
                                  </p:childTnLst>
                                </p:cTn>
                              </p:par>
                              <p:par>
                                <p:cTn id="119" presetID="10" presetClass="entr" presetSubtype="0" fill="hold" nodeType="withEffect">
                                  <p:stCondLst>
                                    <p:cond delay="1500"/>
                                  </p:stCondLst>
                                  <p:childTnLst>
                                    <p:set>
                                      <p:cBhvr>
                                        <p:cTn id="120" dur="1" fill="hold">
                                          <p:stCondLst>
                                            <p:cond delay="0"/>
                                          </p:stCondLst>
                                        </p:cTn>
                                        <p:tgtEl>
                                          <p:spTgt spid="2000"/>
                                        </p:tgtEl>
                                        <p:attrNameLst>
                                          <p:attrName>style.visibility</p:attrName>
                                        </p:attrNameLst>
                                      </p:cBhvr>
                                      <p:to>
                                        <p:strVal val="visible"/>
                                      </p:to>
                                    </p:set>
                                    <p:animEffect transition="in" filter="fade">
                                      <p:cBhvr>
                                        <p:cTn id="121" dur="4000"/>
                                        <p:tgtEl>
                                          <p:spTgt spid="2000"/>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0" nodeType="clickEffect">
                                  <p:stCondLst>
                                    <p:cond delay="1750"/>
                                  </p:stCondLst>
                                  <p:childTnLst>
                                    <p:set>
                                      <p:cBhvr>
                                        <p:cTn id="125" dur="1" fill="hold">
                                          <p:stCondLst>
                                            <p:cond delay="0"/>
                                          </p:stCondLst>
                                        </p:cTn>
                                        <p:tgtEl>
                                          <p:spTgt spid="81"/>
                                        </p:tgtEl>
                                        <p:attrNameLst>
                                          <p:attrName>style.visibility</p:attrName>
                                        </p:attrNameLst>
                                      </p:cBhvr>
                                      <p:to>
                                        <p:strVal val="visible"/>
                                      </p:to>
                                    </p:set>
                                    <p:animEffect transition="in" filter="fade">
                                      <p:cBhvr>
                                        <p:cTn id="126" dur="4500"/>
                                        <p:tgtEl>
                                          <p:spTgt spid="81"/>
                                        </p:tgtEl>
                                      </p:cBhvr>
                                    </p:animEffect>
                                  </p:childTnLst>
                                </p:cTn>
                              </p:par>
                              <p:par>
                                <p:cTn id="127" presetID="10" presetClass="entr" presetSubtype="0" fill="hold" nodeType="withEffect">
                                  <p:stCondLst>
                                    <p:cond delay="1750"/>
                                  </p:stCondLst>
                                  <p:childTnLst>
                                    <p:set>
                                      <p:cBhvr>
                                        <p:cTn id="128" dur="1" fill="hold">
                                          <p:stCondLst>
                                            <p:cond delay="0"/>
                                          </p:stCondLst>
                                        </p:cTn>
                                        <p:tgtEl>
                                          <p:spTgt spid="1992"/>
                                        </p:tgtEl>
                                        <p:attrNameLst>
                                          <p:attrName>style.visibility</p:attrName>
                                        </p:attrNameLst>
                                      </p:cBhvr>
                                      <p:to>
                                        <p:strVal val="visible"/>
                                      </p:to>
                                    </p:set>
                                    <p:animEffect transition="in" filter="fade">
                                      <p:cBhvr>
                                        <p:cTn id="129" dur="4500"/>
                                        <p:tgtEl>
                                          <p:spTgt spid="1992"/>
                                        </p:tgtEl>
                                      </p:cBhvr>
                                    </p:animEffect>
                                  </p:childTnLst>
                                </p:cTn>
                              </p:par>
                              <p:par>
                                <p:cTn id="130" presetID="10" presetClass="entr" presetSubtype="0" fill="hold" grpId="0" nodeType="withEffect">
                                  <p:stCondLst>
                                    <p:cond delay="1750"/>
                                  </p:stCondLst>
                                  <p:childTnLst>
                                    <p:set>
                                      <p:cBhvr>
                                        <p:cTn id="131" dur="1" fill="hold">
                                          <p:stCondLst>
                                            <p:cond delay="0"/>
                                          </p:stCondLst>
                                        </p:cTn>
                                        <p:tgtEl>
                                          <p:spTgt spid="2022"/>
                                        </p:tgtEl>
                                        <p:attrNameLst>
                                          <p:attrName>style.visibility</p:attrName>
                                        </p:attrNameLst>
                                      </p:cBhvr>
                                      <p:to>
                                        <p:strVal val="visible"/>
                                      </p:to>
                                    </p:set>
                                    <p:animEffect transition="in" filter="fade">
                                      <p:cBhvr>
                                        <p:cTn id="132" dur="4500"/>
                                        <p:tgtEl>
                                          <p:spTgt spid="2022"/>
                                        </p:tgtEl>
                                      </p:cBhvr>
                                    </p:animEffect>
                                  </p:childTnLst>
                                </p:cTn>
                              </p:par>
                              <p:par>
                                <p:cTn id="133" presetID="10" presetClass="entr" presetSubtype="0" fill="hold" grpId="0" nodeType="withEffect">
                                  <p:stCondLst>
                                    <p:cond delay="1750"/>
                                  </p:stCondLst>
                                  <p:childTnLst>
                                    <p:set>
                                      <p:cBhvr>
                                        <p:cTn id="134" dur="1" fill="hold">
                                          <p:stCondLst>
                                            <p:cond delay="0"/>
                                          </p:stCondLst>
                                        </p:cTn>
                                        <p:tgtEl>
                                          <p:spTgt spid="1991"/>
                                        </p:tgtEl>
                                        <p:attrNameLst>
                                          <p:attrName>style.visibility</p:attrName>
                                        </p:attrNameLst>
                                      </p:cBhvr>
                                      <p:to>
                                        <p:strVal val="visible"/>
                                      </p:to>
                                    </p:set>
                                    <p:animEffect transition="in" filter="fade">
                                      <p:cBhvr>
                                        <p:cTn id="135" dur="4500"/>
                                        <p:tgtEl>
                                          <p:spTgt spid="1991"/>
                                        </p:tgtEl>
                                      </p:cBhvr>
                                    </p:animEffect>
                                  </p:childTnLst>
                                </p:cTn>
                              </p:par>
                              <p:par>
                                <p:cTn id="136" presetID="10" presetClass="entr" presetSubtype="0" fill="hold" nodeType="withEffect">
                                  <p:stCondLst>
                                    <p:cond delay="1750"/>
                                  </p:stCondLst>
                                  <p:childTnLst>
                                    <p:set>
                                      <p:cBhvr>
                                        <p:cTn id="137" dur="1" fill="hold">
                                          <p:stCondLst>
                                            <p:cond delay="0"/>
                                          </p:stCondLst>
                                        </p:cTn>
                                        <p:tgtEl>
                                          <p:spTgt spid="1990"/>
                                        </p:tgtEl>
                                        <p:attrNameLst>
                                          <p:attrName>style.visibility</p:attrName>
                                        </p:attrNameLst>
                                      </p:cBhvr>
                                      <p:to>
                                        <p:strVal val="visible"/>
                                      </p:to>
                                    </p:set>
                                    <p:animEffect transition="in" filter="fade">
                                      <p:cBhvr>
                                        <p:cTn id="138" dur="4500"/>
                                        <p:tgtEl>
                                          <p:spTgt spid="19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8" grpId="0" animBg="1"/>
      <p:bldP spid="1979" grpId="0"/>
      <p:bldP spid="1981" grpId="0" animBg="1"/>
      <p:bldP spid="1983" grpId="0" animBg="1"/>
      <p:bldP spid="1986" grpId="0" animBg="1"/>
      <p:bldP spid="1988" grpId="0" animBg="1"/>
      <p:bldP spid="1991" grpId="0" animBg="1"/>
      <p:bldP spid="1993" grpId="0" animBg="1"/>
      <p:bldP spid="1996" grpId="0" animBg="1"/>
      <p:bldP spid="1998" grpId="0" animBg="1"/>
      <p:bldP spid="2001" grpId="0" animBg="1"/>
      <p:bldP spid="2013" grpId="0"/>
      <p:bldP spid="2020" grpId="0" animBg="1"/>
      <p:bldP spid="2021" grpId="0" animBg="1"/>
      <p:bldP spid="2022" grpId="0" animBg="1"/>
      <p:bldP spid="2023" grpId="0" animBg="1"/>
      <p:bldP spid="2024" grpId="0" animBg="1"/>
      <p:bldP spid="80" grpId="0"/>
      <p:bldP spid="81" grpId="0"/>
      <p:bldP spid="82" grpId="0"/>
      <p:bldP spid="83" grpId="0"/>
      <p:bldP spid="74" grpId="0" animBg="1"/>
      <p:bldP spid="89" grpId="0" animBg="1"/>
      <p:bldP spid="90" grpId="0"/>
      <p:bldP spid="9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44"/>
          <p:cNvSpPr/>
          <p:nvPr/>
        </p:nvSpPr>
        <p:spPr bwMode="auto">
          <a:xfrm rot="7031065" flipV="1">
            <a:off x="1098166" y="1007249"/>
            <a:ext cx="2274738" cy="148595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noFill/>
          <a:ln w="9525" cap="flat" cmpd="sng" algn="ctr">
            <a:solidFill>
              <a:srgbClr val="000000"/>
            </a:solidFill>
            <a:prstDash val="solid"/>
            <a:headEnd type="oval"/>
            <a:tailEnd type="oval"/>
          </a:ln>
          <a:effectLst/>
        </p:spPr>
        <p:txBody>
          <a:bodyPr anchor="ctr"/>
          <a:lstStyle/>
          <a:p>
            <a:pPr marL="0" marR="0" lvl="0" indent="0" algn="ctr" defTabSz="914400" eaLnBrk="1" fontAlgn="ctr" latinLnBrk="0" hangingPunct="1">
              <a:lnSpc>
                <a:spcPct val="100000"/>
              </a:lnSpc>
              <a:spcBef>
                <a:spcPts val="0"/>
              </a:spcBef>
              <a:spcAft>
                <a:spcPts val="0"/>
              </a:spcAft>
              <a:buClr>
                <a:srgbClr val="FF0000"/>
              </a:buClr>
              <a:buSzPct val="70000"/>
              <a:buFontTx/>
              <a:buNone/>
              <a:tabLst/>
              <a:defRPr/>
            </a:pPr>
            <a:endParaRPr kumimoji="0" lang="zh-CN" altLang="en-US" sz="1600" b="1" i="0" u="none" strike="noStrike" kern="0" cap="none" spc="0" normalizeH="0" baseline="0" noProof="0" dirty="0">
              <a:ln>
                <a:noFill/>
              </a:ln>
              <a:solidFill>
                <a:srgbClr val="DEF6F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49" name="任意多边形 48"/>
          <p:cNvSpPr/>
          <p:nvPr/>
        </p:nvSpPr>
        <p:spPr bwMode="auto">
          <a:xfrm rot="20520576">
            <a:off x="2599840" y="1259024"/>
            <a:ext cx="1312893" cy="88567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noFill/>
          <a:ln w="9525" cap="flat" cmpd="sng" algn="ctr">
            <a:solidFill>
              <a:srgbClr val="000000"/>
            </a:solidFill>
            <a:prstDash val="solid"/>
            <a:headEnd type="oval"/>
            <a:tailEnd type="oval"/>
          </a:ln>
          <a:effectLst/>
        </p:spPr>
        <p:txBody>
          <a:bodyPr anchor="ctr"/>
          <a:lstStyle/>
          <a:p>
            <a:pPr marL="0" marR="0" lvl="0" indent="0" algn="ctr" defTabSz="914400" eaLnBrk="1" fontAlgn="ctr" latinLnBrk="0" hangingPunct="1">
              <a:lnSpc>
                <a:spcPct val="100000"/>
              </a:lnSpc>
              <a:spcBef>
                <a:spcPts val="0"/>
              </a:spcBef>
              <a:spcAft>
                <a:spcPts val="0"/>
              </a:spcAft>
              <a:buClr>
                <a:srgbClr val="FF0000"/>
              </a:buClr>
              <a:buSzPct val="70000"/>
              <a:buFontTx/>
              <a:buNone/>
              <a:tabLst/>
              <a:defRPr/>
            </a:pPr>
            <a:endParaRPr kumimoji="0" lang="zh-CN" altLang="en-US" sz="1600" b="1" i="0" u="none" strike="noStrike" kern="0" cap="none" spc="0" normalizeH="0" baseline="0" noProof="0" dirty="0">
              <a:ln>
                <a:noFill/>
              </a:ln>
              <a:solidFill>
                <a:srgbClr val="DEF6F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50" name="任意多边形 49"/>
          <p:cNvSpPr/>
          <p:nvPr/>
        </p:nvSpPr>
        <p:spPr bwMode="auto">
          <a:xfrm rot="21433511">
            <a:off x="3607218" y="1095618"/>
            <a:ext cx="623194" cy="1353584"/>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noFill/>
          <a:ln w="9525" cap="flat" cmpd="sng" algn="ctr">
            <a:solidFill>
              <a:srgbClr val="000000"/>
            </a:solidFill>
            <a:prstDash val="solid"/>
            <a:headEnd type="oval"/>
            <a:tailEnd type="oval"/>
          </a:ln>
          <a:effectLst/>
        </p:spPr>
        <p:txBody>
          <a:bodyPr anchor="ctr"/>
          <a:lstStyle/>
          <a:p>
            <a:pPr marL="0" marR="0" lvl="0" indent="0" algn="ctr" defTabSz="914400" eaLnBrk="1" fontAlgn="ctr" latinLnBrk="0" hangingPunct="1">
              <a:lnSpc>
                <a:spcPct val="100000"/>
              </a:lnSpc>
              <a:spcBef>
                <a:spcPts val="0"/>
              </a:spcBef>
              <a:spcAft>
                <a:spcPts val="0"/>
              </a:spcAft>
              <a:buClr>
                <a:srgbClr val="FF0000"/>
              </a:buClr>
              <a:buSzPct val="70000"/>
              <a:buFontTx/>
              <a:buNone/>
              <a:tabLst/>
              <a:defRPr/>
            </a:pPr>
            <a:endParaRPr kumimoji="0" lang="zh-CN" altLang="en-US" sz="1600" b="1" i="0" u="none" strike="noStrike" kern="0" cap="none" spc="0" normalizeH="0" baseline="0" noProof="0" dirty="0">
              <a:ln>
                <a:noFill/>
              </a:ln>
              <a:solidFill>
                <a:srgbClr val="DEF6F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51" name="任意多边形 50"/>
          <p:cNvSpPr/>
          <p:nvPr/>
        </p:nvSpPr>
        <p:spPr bwMode="auto">
          <a:xfrm rot="1273700" flipH="1">
            <a:off x="4217686" y="1214448"/>
            <a:ext cx="916189" cy="1121216"/>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noFill/>
          <a:ln w="9525" cap="flat" cmpd="sng" algn="ctr">
            <a:solidFill>
              <a:srgbClr val="000000"/>
            </a:solidFill>
            <a:prstDash val="solid"/>
            <a:headEnd type="oval"/>
            <a:tailEnd type="oval"/>
          </a:ln>
          <a:effectLst/>
        </p:spPr>
        <p:txBody>
          <a:bodyPr anchor="ctr"/>
          <a:lstStyle/>
          <a:p>
            <a:pPr marL="0" marR="0" lvl="0" indent="0" algn="ctr" defTabSz="914400" eaLnBrk="1" fontAlgn="ctr" latinLnBrk="0" hangingPunct="1">
              <a:lnSpc>
                <a:spcPct val="100000"/>
              </a:lnSpc>
              <a:spcBef>
                <a:spcPts val="0"/>
              </a:spcBef>
              <a:spcAft>
                <a:spcPts val="0"/>
              </a:spcAft>
              <a:buClr>
                <a:srgbClr val="FF0000"/>
              </a:buClr>
              <a:buSzPct val="70000"/>
              <a:buFontTx/>
              <a:buNone/>
              <a:tabLst/>
              <a:defRPr/>
            </a:pPr>
            <a:endParaRPr kumimoji="0" lang="zh-CN" altLang="en-US" sz="1600" b="1" i="0" u="none" strike="noStrike" kern="0" cap="none" spc="0" normalizeH="0" baseline="0" noProof="0" dirty="0">
              <a:ln>
                <a:noFill/>
              </a:ln>
              <a:solidFill>
                <a:srgbClr val="DEF6F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52" name="任意多边形 51"/>
          <p:cNvSpPr/>
          <p:nvPr/>
        </p:nvSpPr>
        <p:spPr bwMode="auto">
          <a:xfrm rot="1273700" flipH="1">
            <a:off x="4628481" y="1356807"/>
            <a:ext cx="1722571" cy="78421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noFill/>
          <a:ln w="9525" cap="flat" cmpd="sng" algn="ctr">
            <a:solidFill>
              <a:srgbClr val="000000"/>
            </a:solidFill>
            <a:prstDash val="solid"/>
            <a:headEnd type="oval"/>
            <a:tailEnd type="oval"/>
          </a:ln>
          <a:effectLst/>
        </p:spPr>
        <p:txBody>
          <a:bodyPr anchor="ctr"/>
          <a:lstStyle/>
          <a:p>
            <a:pPr marL="0" marR="0" lvl="0" indent="0" algn="ctr" defTabSz="914400" eaLnBrk="1" fontAlgn="ctr" latinLnBrk="0" hangingPunct="1">
              <a:lnSpc>
                <a:spcPct val="100000"/>
              </a:lnSpc>
              <a:spcBef>
                <a:spcPts val="0"/>
              </a:spcBef>
              <a:spcAft>
                <a:spcPts val="0"/>
              </a:spcAft>
              <a:buClr>
                <a:srgbClr val="FF0000"/>
              </a:buClr>
              <a:buSzPct val="70000"/>
              <a:buFontTx/>
              <a:buNone/>
              <a:tabLst/>
              <a:defRPr/>
            </a:pPr>
            <a:endParaRPr kumimoji="0" lang="zh-CN" altLang="en-US" sz="1600" b="1" i="0" u="none" strike="noStrike" kern="0" cap="none" spc="0" normalizeH="0" baseline="0" noProof="0" dirty="0">
              <a:ln>
                <a:noFill/>
              </a:ln>
              <a:solidFill>
                <a:srgbClr val="DEF6F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53" name="圆角矩形 52"/>
          <p:cNvSpPr>
            <a:spLocks noChangeArrowheads="1"/>
          </p:cNvSpPr>
          <p:nvPr/>
        </p:nvSpPr>
        <p:spPr bwMode="auto">
          <a:xfrm>
            <a:off x="1919739" y="2463494"/>
            <a:ext cx="1150842" cy="1596474"/>
          </a:xfrm>
          <a:prstGeom prst="roundRect">
            <a:avLst>
              <a:gd name="adj" fmla="val 50000"/>
            </a:avLst>
          </a:prstGeom>
          <a:solidFill>
            <a:srgbClr val="000000">
              <a:lumMod val="65000"/>
              <a:lumOff val="35000"/>
            </a:srgbClr>
          </a:solidFill>
          <a:ln w="38100" algn="ctr">
            <a:solidFill>
              <a:srgbClr val="7030A0"/>
            </a:solidFill>
            <a:round/>
          </a:ln>
        </p:spPr>
        <p:txBody>
          <a:bodyPr lIns="108816" tIns="54408" rIns="108816" bIns="54408"/>
          <a:lstStyle/>
          <a:p>
            <a:pPr lvl="0" defTabSz="1087120" fontAlgn="base">
              <a:spcBef>
                <a:spcPct val="0"/>
              </a:spcBef>
              <a:spcAft>
                <a:spcPct val="0"/>
              </a:spcAft>
            </a:pP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农村低保标准由</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4308</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元</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年提高至</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4824</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元</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a:t>
            </a:r>
            <a:endParaRPr kumimoji="0" lang="zh-CN" altLang="en-US" sz="1200" b="1"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54" name="任意多边形 53"/>
          <p:cNvSpPr/>
          <p:nvPr/>
        </p:nvSpPr>
        <p:spPr bwMode="auto">
          <a:xfrm rot="1273700" flipH="1">
            <a:off x="4894874" y="1609190"/>
            <a:ext cx="3028998" cy="316670"/>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noFill/>
          <a:ln w="9525" cap="flat" cmpd="sng" algn="ctr">
            <a:solidFill>
              <a:srgbClr val="000000"/>
            </a:solidFill>
            <a:prstDash val="solid"/>
            <a:headEnd type="oval"/>
            <a:tailEnd type="oval"/>
          </a:ln>
          <a:effectLst/>
        </p:spPr>
        <p:txBody>
          <a:bodyPr anchor="ctr"/>
          <a:lstStyle/>
          <a:p>
            <a:pPr marL="0" marR="0" lvl="0" indent="0" algn="ctr" defTabSz="914400" eaLnBrk="1" fontAlgn="ctr" latinLnBrk="0" hangingPunct="1">
              <a:lnSpc>
                <a:spcPct val="100000"/>
              </a:lnSpc>
              <a:spcBef>
                <a:spcPts val="0"/>
              </a:spcBef>
              <a:spcAft>
                <a:spcPts val="0"/>
              </a:spcAft>
              <a:buClr>
                <a:srgbClr val="FF0000"/>
              </a:buClr>
              <a:buSzPct val="70000"/>
              <a:buFontTx/>
              <a:buNone/>
              <a:tabLst/>
              <a:defRPr/>
            </a:pPr>
            <a:endParaRPr kumimoji="0" lang="zh-CN" altLang="en-US" sz="1600" b="1" i="0" u="none" strike="noStrike" kern="0" cap="none" spc="0" normalizeH="0" baseline="0" noProof="0" dirty="0">
              <a:ln>
                <a:noFill/>
              </a:ln>
              <a:solidFill>
                <a:srgbClr val="DEF6F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endParaRPr>
          </a:p>
        </p:txBody>
      </p:sp>
      <p:sp>
        <p:nvSpPr>
          <p:cNvPr id="56" name="圆角矩形 55"/>
          <p:cNvSpPr>
            <a:spLocks noChangeArrowheads="1"/>
          </p:cNvSpPr>
          <p:nvPr/>
        </p:nvSpPr>
        <p:spPr bwMode="auto">
          <a:xfrm>
            <a:off x="3340212" y="692429"/>
            <a:ext cx="1823565" cy="428628"/>
          </a:xfrm>
          <a:prstGeom prst="roundRect">
            <a:avLst>
              <a:gd name="adj" fmla="val 50000"/>
            </a:avLst>
          </a:prstGeom>
          <a:solidFill>
            <a:srgbClr val="8DC6FF">
              <a:lumMod val="50000"/>
            </a:srgbClr>
          </a:solidFill>
          <a:ln w="38100" algn="ctr">
            <a:solidFill>
              <a:srgbClr val="7030A0"/>
            </a:solidFill>
            <a:round/>
          </a:ln>
        </p:spPr>
        <p:txBody>
          <a:bodyPr lIns="108816" tIns="54408" rIns="108816" bIns="54408" anchor="ctr" anchorCtr="0"/>
          <a:lstStyle/>
          <a:p>
            <a:pPr marL="0" marR="0" lvl="0" indent="0" algn="ctr" defTabSz="1087120" eaLnBrk="1" fontAlgn="base" latinLnBrk="0" hangingPunct="1">
              <a:lnSpc>
                <a:spcPct val="100000"/>
              </a:lnSpc>
              <a:spcBef>
                <a:spcPct val="0"/>
              </a:spcBef>
              <a:spcAft>
                <a:spcPct val="0"/>
              </a:spcAft>
              <a:buClrTx/>
              <a:buSzTx/>
              <a:buFontTx/>
              <a:buNone/>
              <a:tabLst/>
              <a:defRPr/>
            </a:pPr>
            <a:r>
              <a:rPr kumimoji="0" lang="zh-CN" altLang="en-US" sz="1800" b="1"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民生提标政策</a:t>
            </a:r>
          </a:p>
        </p:txBody>
      </p:sp>
      <p:sp>
        <p:nvSpPr>
          <p:cNvPr id="58" name="圆角矩形 57"/>
          <p:cNvSpPr>
            <a:spLocks noChangeArrowheads="1"/>
          </p:cNvSpPr>
          <p:nvPr/>
        </p:nvSpPr>
        <p:spPr bwMode="auto">
          <a:xfrm>
            <a:off x="5788325" y="2478199"/>
            <a:ext cx="1503404" cy="1818084"/>
          </a:xfrm>
          <a:prstGeom prst="roundRect">
            <a:avLst>
              <a:gd name="adj" fmla="val 50000"/>
            </a:avLst>
          </a:prstGeom>
          <a:solidFill>
            <a:srgbClr val="000000">
              <a:lumMod val="65000"/>
              <a:lumOff val="35000"/>
            </a:srgbClr>
          </a:solidFill>
          <a:ln w="38100" algn="ctr">
            <a:solidFill>
              <a:srgbClr val="7030A0"/>
            </a:solidFill>
            <a:round/>
          </a:ln>
        </p:spPr>
        <p:txBody>
          <a:bodyPr lIns="108816" tIns="54408" rIns="108816" bIns="54408"/>
          <a:lstStyle/>
          <a:p>
            <a:pPr lvl="0" defTabSz="1087120" fontAlgn="base">
              <a:spcBef>
                <a:spcPct val="0"/>
              </a:spcBef>
              <a:spcAft>
                <a:spcPct val="0"/>
              </a:spcAft>
            </a:pP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公办幼儿园及各地认定的普惠性民办幼儿园，生均公用经费财政拨款标准为每生每年</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400</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元。</a:t>
            </a:r>
            <a:endParaRPr kumimoji="0" lang="zh-CN" altLang="en-US" sz="1200" b="1"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59" name="圆角矩形 58"/>
          <p:cNvSpPr>
            <a:spLocks noChangeArrowheads="1"/>
          </p:cNvSpPr>
          <p:nvPr/>
        </p:nvSpPr>
        <p:spPr bwMode="auto">
          <a:xfrm>
            <a:off x="4393692" y="2524076"/>
            <a:ext cx="1377351" cy="1627975"/>
          </a:xfrm>
          <a:prstGeom prst="roundRect">
            <a:avLst>
              <a:gd name="adj" fmla="val 50000"/>
            </a:avLst>
          </a:prstGeom>
          <a:solidFill>
            <a:srgbClr val="000000">
              <a:lumMod val="65000"/>
              <a:lumOff val="35000"/>
            </a:srgbClr>
          </a:solidFill>
          <a:ln w="38100" algn="ctr">
            <a:solidFill>
              <a:srgbClr val="7030A0"/>
            </a:solidFill>
            <a:round/>
          </a:ln>
        </p:spPr>
        <p:txBody>
          <a:bodyPr lIns="108816" tIns="54408" rIns="108816" bIns="54408"/>
          <a:lstStyle/>
          <a:p>
            <a:pPr lvl="0" defTabSz="1087120" fontAlgn="base">
              <a:spcBef>
                <a:spcPct val="0"/>
              </a:spcBef>
              <a:spcAft>
                <a:spcPct val="0"/>
              </a:spcAft>
            </a:pP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人均基本公共卫生服务经费补助标准从</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55</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元提高至</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60</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元。</a:t>
            </a:r>
            <a:endParaRPr kumimoji="0" lang="zh-CN" altLang="en-US" sz="1200" b="1"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60" name="圆角矩形 59"/>
          <p:cNvSpPr>
            <a:spLocks noChangeArrowheads="1"/>
          </p:cNvSpPr>
          <p:nvPr/>
        </p:nvSpPr>
        <p:spPr bwMode="auto">
          <a:xfrm>
            <a:off x="3109636" y="2573253"/>
            <a:ext cx="1232403" cy="1627975"/>
          </a:xfrm>
          <a:prstGeom prst="roundRect">
            <a:avLst>
              <a:gd name="adj" fmla="val 50000"/>
            </a:avLst>
          </a:prstGeom>
          <a:solidFill>
            <a:srgbClr val="000000">
              <a:lumMod val="65000"/>
              <a:lumOff val="35000"/>
            </a:srgbClr>
          </a:solidFill>
          <a:ln w="38100" algn="ctr">
            <a:solidFill>
              <a:srgbClr val="7030A0"/>
            </a:solidFill>
            <a:round/>
          </a:ln>
        </p:spPr>
        <p:txBody>
          <a:bodyPr lIns="108816" tIns="54408" rIns="108816" bIns="54408"/>
          <a:lstStyle/>
          <a:p>
            <a:pPr lvl="0" defTabSz="1087120" fontAlgn="base">
              <a:spcBef>
                <a:spcPct val="0"/>
              </a:spcBef>
              <a:spcAft>
                <a:spcPct val="0"/>
              </a:spcAft>
            </a:pP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城镇低保标准由</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605</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元</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月提高至</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666</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元</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月。</a:t>
            </a:r>
            <a:endParaRPr kumimoji="0" lang="zh-CN" altLang="en-US" sz="1200" b="1"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61" name="圆角矩形 60"/>
          <p:cNvSpPr>
            <a:spLocks noChangeArrowheads="1"/>
          </p:cNvSpPr>
          <p:nvPr/>
        </p:nvSpPr>
        <p:spPr bwMode="auto">
          <a:xfrm>
            <a:off x="7291729" y="2426277"/>
            <a:ext cx="1756551" cy="2266329"/>
          </a:xfrm>
          <a:prstGeom prst="roundRect">
            <a:avLst>
              <a:gd name="adj" fmla="val 50000"/>
            </a:avLst>
          </a:prstGeom>
          <a:solidFill>
            <a:srgbClr val="000000">
              <a:lumMod val="65000"/>
              <a:lumOff val="35000"/>
            </a:srgbClr>
          </a:solidFill>
          <a:ln w="38100" algn="ctr">
            <a:solidFill>
              <a:srgbClr val="7030A0"/>
            </a:solidFill>
            <a:round/>
          </a:ln>
        </p:spPr>
        <p:txBody>
          <a:bodyPr lIns="108816" tIns="54408" rIns="108816" bIns="54408"/>
          <a:lstStyle/>
          <a:p>
            <a:pPr lvl="0" defTabSz="1087120" fontAlgn="base">
              <a:spcBef>
                <a:spcPct val="0"/>
              </a:spcBef>
              <a:spcAft>
                <a:spcPct val="0"/>
              </a:spcAft>
            </a:pP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城市区公办普通高中每生每年</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1000</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元、县镇公办普通高中每生每年</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800</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元。高中阶段特殊教育学校和随班就读残疾学生每生每年</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6000</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元。</a:t>
            </a:r>
            <a:endParaRPr kumimoji="0" lang="zh-CN" altLang="en-US" sz="1200" b="1"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62" name="圆角矩形 61"/>
          <p:cNvSpPr>
            <a:spLocks noChangeArrowheads="1"/>
          </p:cNvSpPr>
          <p:nvPr/>
        </p:nvSpPr>
        <p:spPr bwMode="auto">
          <a:xfrm>
            <a:off x="228962" y="2478199"/>
            <a:ext cx="1690777" cy="2214407"/>
          </a:xfrm>
          <a:prstGeom prst="roundRect">
            <a:avLst>
              <a:gd name="adj" fmla="val 50000"/>
            </a:avLst>
          </a:prstGeom>
          <a:solidFill>
            <a:srgbClr val="000000">
              <a:lumMod val="65000"/>
              <a:lumOff val="35000"/>
            </a:srgbClr>
          </a:solidFill>
          <a:ln w="38100" algn="ctr">
            <a:solidFill>
              <a:srgbClr val="7030A0"/>
            </a:solidFill>
            <a:round/>
          </a:ln>
        </p:spPr>
        <p:txBody>
          <a:bodyPr lIns="108816" tIns="54408" rIns="108816" bIns="54408"/>
          <a:lstStyle/>
          <a:p>
            <a:pPr lvl="0" defTabSz="1087120" fontAlgn="base">
              <a:spcBef>
                <a:spcPct val="0"/>
              </a:spcBef>
              <a:spcAft>
                <a:spcPct val="0"/>
              </a:spcAft>
            </a:pP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困难残疾人生活补贴标准由每人每月</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55</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元调整为</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66</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元；重度残疾人护理补贴标准由每人每月</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50</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元调整为</a:t>
            </a:r>
            <a:r>
              <a:rPr lang="en-US" altLang="zh-CN"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60</a:t>
            </a:r>
            <a:r>
              <a:rPr lang="zh-CN" altLang="en-US" sz="1200" b="1" kern="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元。</a:t>
            </a:r>
            <a:endParaRPr kumimoji="0" lang="zh-CN" altLang="en-US" sz="1200" b="1" i="0" u="none" strike="noStrike" kern="0" cap="none" spc="0" normalizeH="0" baseline="0" noProof="0" dirty="0" smtClean="0">
              <a:ln>
                <a:noFill/>
              </a:ln>
              <a:solidFill>
                <a:srgbClr val="FFFFFF"/>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9134332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wipe(down)">
                                      <p:cBhvr>
                                        <p:cTn id="7" dur="580">
                                          <p:stCondLst>
                                            <p:cond delay="0"/>
                                          </p:stCondLst>
                                        </p:cTn>
                                        <p:tgtEl>
                                          <p:spTgt spid="56"/>
                                        </p:tgtEl>
                                      </p:cBhvr>
                                    </p:animEffect>
                                    <p:anim calcmode="lin" valueType="num">
                                      <p:cBhvr>
                                        <p:cTn id="8" dur="1822"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6"/>
                                        </p:tgtEl>
                                        <p:attrNameLst>
                                          <p:attrName>ppt_y</p:attrName>
                                        </p:attrNameLst>
                                      </p:cBhvr>
                                      <p:tavLst>
                                        <p:tav tm="0" fmla="#ppt_y-sin(pi*$)/81">
                                          <p:val>
                                            <p:fltVal val="0"/>
                                          </p:val>
                                        </p:tav>
                                        <p:tav tm="100000">
                                          <p:val>
                                            <p:fltVal val="1"/>
                                          </p:val>
                                        </p:tav>
                                      </p:tavLst>
                                    </p:anim>
                                    <p:animScale>
                                      <p:cBhvr>
                                        <p:cTn id="13" dur="26">
                                          <p:stCondLst>
                                            <p:cond delay="650"/>
                                          </p:stCondLst>
                                        </p:cTn>
                                        <p:tgtEl>
                                          <p:spTgt spid="56"/>
                                        </p:tgtEl>
                                      </p:cBhvr>
                                      <p:to x="100000" y="60000"/>
                                    </p:animScale>
                                    <p:animScale>
                                      <p:cBhvr>
                                        <p:cTn id="14" dur="166" decel="50000">
                                          <p:stCondLst>
                                            <p:cond delay="676"/>
                                          </p:stCondLst>
                                        </p:cTn>
                                        <p:tgtEl>
                                          <p:spTgt spid="56"/>
                                        </p:tgtEl>
                                      </p:cBhvr>
                                      <p:to x="100000" y="100000"/>
                                    </p:animScale>
                                    <p:animScale>
                                      <p:cBhvr>
                                        <p:cTn id="15" dur="26">
                                          <p:stCondLst>
                                            <p:cond delay="1312"/>
                                          </p:stCondLst>
                                        </p:cTn>
                                        <p:tgtEl>
                                          <p:spTgt spid="56"/>
                                        </p:tgtEl>
                                      </p:cBhvr>
                                      <p:to x="100000" y="80000"/>
                                    </p:animScale>
                                    <p:animScale>
                                      <p:cBhvr>
                                        <p:cTn id="16" dur="166" decel="50000">
                                          <p:stCondLst>
                                            <p:cond delay="1338"/>
                                          </p:stCondLst>
                                        </p:cTn>
                                        <p:tgtEl>
                                          <p:spTgt spid="56"/>
                                        </p:tgtEl>
                                      </p:cBhvr>
                                      <p:to x="100000" y="100000"/>
                                    </p:animScale>
                                    <p:animScale>
                                      <p:cBhvr>
                                        <p:cTn id="17" dur="26">
                                          <p:stCondLst>
                                            <p:cond delay="1642"/>
                                          </p:stCondLst>
                                        </p:cTn>
                                        <p:tgtEl>
                                          <p:spTgt spid="56"/>
                                        </p:tgtEl>
                                      </p:cBhvr>
                                      <p:to x="100000" y="90000"/>
                                    </p:animScale>
                                    <p:animScale>
                                      <p:cBhvr>
                                        <p:cTn id="18" dur="166" decel="50000">
                                          <p:stCondLst>
                                            <p:cond delay="1668"/>
                                          </p:stCondLst>
                                        </p:cTn>
                                        <p:tgtEl>
                                          <p:spTgt spid="56"/>
                                        </p:tgtEl>
                                      </p:cBhvr>
                                      <p:to x="100000" y="100000"/>
                                    </p:animScale>
                                    <p:animScale>
                                      <p:cBhvr>
                                        <p:cTn id="19" dur="26">
                                          <p:stCondLst>
                                            <p:cond delay="1808"/>
                                          </p:stCondLst>
                                        </p:cTn>
                                        <p:tgtEl>
                                          <p:spTgt spid="56"/>
                                        </p:tgtEl>
                                      </p:cBhvr>
                                      <p:to x="100000" y="95000"/>
                                    </p:animScale>
                                    <p:animScale>
                                      <p:cBhvr>
                                        <p:cTn id="20" dur="166" decel="50000">
                                          <p:stCondLst>
                                            <p:cond delay="1834"/>
                                          </p:stCondLst>
                                        </p:cTn>
                                        <p:tgtEl>
                                          <p:spTgt spid="5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p:cTn id="25" dur="1000" fill="hold"/>
                                        <p:tgtEl>
                                          <p:spTgt spid="45"/>
                                        </p:tgtEl>
                                        <p:attrNameLst>
                                          <p:attrName>ppt_w</p:attrName>
                                        </p:attrNameLst>
                                      </p:cBhvr>
                                      <p:tavLst>
                                        <p:tav tm="0">
                                          <p:val>
                                            <p:fltVal val="0"/>
                                          </p:val>
                                        </p:tav>
                                        <p:tav tm="100000">
                                          <p:val>
                                            <p:strVal val="#ppt_w"/>
                                          </p:val>
                                        </p:tav>
                                      </p:tavLst>
                                    </p:anim>
                                    <p:anim calcmode="lin" valueType="num">
                                      <p:cBhvr>
                                        <p:cTn id="26" dur="1000" fill="hold"/>
                                        <p:tgtEl>
                                          <p:spTgt spid="45"/>
                                        </p:tgtEl>
                                        <p:attrNameLst>
                                          <p:attrName>ppt_h</p:attrName>
                                        </p:attrNameLst>
                                      </p:cBhvr>
                                      <p:tavLst>
                                        <p:tav tm="0">
                                          <p:val>
                                            <p:fltVal val="0"/>
                                          </p:val>
                                        </p:tav>
                                        <p:tav tm="100000">
                                          <p:val>
                                            <p:strVal val="#ppt_h"/>
                                          </p:val>
                                        </p:tav>
                                      </p:tavLst>
                                    </p:anim>
                                    <p:anim calcmode="lin" valueType="num">
                                      <p:cBhvr>
                                        <p:cTn id="27" dur="1000" fill="hold"/>
                                        <p:tgtEl>
                                          <p:spTgt spid="45"/>
                                        </p:tgtEl>
                                        <p:attrNameLst>
                                          <p:attrName>style.rotation</p:attrName>
                                        </p:attrNameLst>
                                      </p:cBhvr>
                                      <p:tavLst>
                                        <p:tav tm="0">
                                          <p:val>
                                            <p:fltVal val="90"/>
                                          </p:val>
                                        </p:tav>
                                        <p:tav tm="100000">
                                          <p:val>
                                            <p:fltVal val="0"/>
                                          </p:val>
                                        </p:tav>
                                      </p:tavLst>
                                    </p:anim>
                                    <p:animEffect transition="in" filter="fade">
                                      <p:cBhvr>
                                        <p:cTn id="28" dur="1000"/>
                                        <p:tgtEl>
                                          <p:spTgt spid="45"/>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62"/>
                                        </p:tgtEl>
                                        <p:attrNameLst>
                                          <p:attrName>style.visibility</p:attrName>
                                        </p:attrNameLst>
                                      </p:cBhvr>
                                      <p:to>
                                        <p:strVal val="visible"/>
                                      </p:to>
                                    </p:set>
                                    <p:animEffect transition="in" filter="circle(in)">
                                      <p:cBhvr>
                                        <p:cTn id="33" dur="2000"/>
                                        <p:tgtEl>
                                          <p:spTgt spid="62"/>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grpId="0" nodeType="clickEffect">
                                  <p:stCondLst>
                                    <p:cond delay="0"/>
                                  </p:stCondLst>
                                  <p:childTnLst>
                                    <p:set>
                                      <p:cBhvr>
                                        <p:cTn id="37" dur="1" fill="hold">
                                          <p:stCondLst>
                                            <p:cond delay="0"/>
                                          </p:stCondLst>
                                        </p:cTn>
                                        <p:tgtEl>
                                          <p:spTgt spid="49"/>
                                        </p:tgtEl>
                                        <p:attrNameLst>
                                          <p:attrName>style.visibility</p:attrName>
                                        </p:attrNameLst>
                                      </p:cBhvr>
                                      <p:to>
                                        <p:strVal val="visible"/>
                                      </p:to>
                                    </p:set>
                                    <p:anim calcmode="lin" valueType="num">
                                      <p:cBhvr>
                                        <p:cTn id="38" dur="1000" fill="hold"/>
                                        <p:tgtEl>
                                          <p:spTgt spid="49"/>
                                        </p:tgtEl>
                                        <p:attrNameLst>
                                          <p:attrName>ppt_w</p:attrName>
                                        </p:attrNameLst>
                                      </p:cBhvr>
                                      <p:tavLst>
                                        <p:tav tm="0">
                                          <p:val>
                                            <p:fltVal val="0"/>
                                          </p:val>
                                        </p:tav>
                                        <p:tav tm="100000">
                                          <p:val>
                                            <p:strVal val="#ppt_w"/>
                                          </p:val>
                                        </p:tav>
                                      </p:tavLst>
                                    </p:anim>
                                    <p:anim calcmode="lin" valueType="num">
                                      <p:cBhvr>
                                        <p:cTn id="39" dur="1000" fill="hold"/>
                                        <p:tgtEl>
                                          <p:spTgt spid="49"/>
                                        </p:tgtEl>
                                        <p:attrNameLst>
                                          <p:attrName>ppt_h</p:attrName>
                                        </p:attrNameLst>
                                      </p:cBhvr>
                                      <p:tavLst>
                                        <p:tav tm="0">
                                          <p:val>
                                            <p:fltVal val="0"/>
                                          </p:val>
                                        </p:tav>
                                        <p:tav tm="100000">
                                          <p:val>
                                            <p:strVal val="#ppt_h"/>
                                          </p:val>
                                        </p:tav>
                                      </p:tavLst>
                                    </p:anim>
                                    <p:anim calcmode="lin" valueType="num">
                                      <p:cBhvr>
                                        <p:cTn id="40" dur="1000" fill="hold"/>
                                        <p:tgtEl>
                                          <p:spTgt spid="49"/>
                                        </p:tgtEl>
                                        <p:attrNameLst>
                                          <p:attrName>style.rotation</p:attrName>
                                        </p:attrNameLst>
                                      </p:cBhvr>
                                      <p:tavLst>
                                        <p:tav tm="0">
                                          <p:val>
                                            <p:fltVal val="90"/>
                                          </p:val>
                                        </p:tav>
                                        <p:tav tm="100000">
                                          <p:val>
                                            <p:fltVal val="0"/>
                                          </p:val>
                                        </p:tav>
                                      </p:tavLst>
                                    </p:anim>
                                    <p:animEffect transition="in" filter="fade">
                                      <p:cBhvr>
                                        <p:cTn id="41" dur="1000"/>
                                        <p:tgtEl>
                                          <p:spTgt spid="49"/>
                                        </p:tgtEl>
                                      </p:cBhvr>
                                    </p:animEffect>
                                  </p:childTnLst>
                                </p:cTn>
                              </p:par>
                            </p:childTnLst>
                          </p:cTn>
                        </p:par>
                      </p:childTnLst>
                    </p:cTn>
                  </p:par>
                  <p:par>
                    <p:cTn id="42" fill="hold">
                      <p:stCondLst>
                        <p:cond delay="indefinite"/>
                      </p:stCondLst>
                      <p:childTnLst>
                        <p:par>
                          <p:cTn id="43" fill="hold">
                            <p:stCondLst>
                              <p:cond delay="0"/>
                            </p:stCondLst>
                            <p:childTnLst>
                              <p:par>
                                <p:cTn id="44" presetID="6" presetClass="entr" presetSubtype="16" fill="hold" grpId="0" nodeType="click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circle(in)">
                                      <p:cBhvr>
                                        <p:cTn id="46" dur="2000"/>
                                        <p:tgtEl>
                                          <p:spTgt spid="53"/>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2500"/>
                                  </p:stCondLst>
                                  <p:childTnLst>
                                    <p:set>
                                      <p:cBhvr>
                                        <p:cTn id="50" dur="1" fill="hold">
                                          <p:stCondLst>
                                            <p:cond delay="0"/>
                                          </p:stCondLst>
                                        </p:cTn>
                                        <p:tgtEl>
                                          <p:spTgt spid="50"/>
                                        </p:tgtEl>
                                        <p:attrNameLst>
                                          <p:attrName>style.visibility</p:attrName>
                                        </p:attrNameLst>
                                      </p:cBhvr>
                                      <p:to>
                                        <p:strVal val="visible"/>
                                      </p:to>
                                    </p:set>
                                    <p:anim calcmode="lin" valueType="num">
                                      <p:cBhvr>
                                        <p:cTn id="51" dur="1000" fill="hold"/>
                                        <p:tgtEl>
                                          <p:spTgt spid="50"/>
                                        </p:tgtEl>
                                        <p:attrNameLst>
                                          <p:attrName>ppt_w</p:attrName>
                                        </p:attrNameLst>
                                      </p:cBhvr>
                                      <p:tavLst>
                                        <p:tav tm="0">
                                          <p:val>
                                            <p:fltVal val="0"/>
                                          </p:val>
                                        </p:tav>
                                        <p:tav tm="100000">
                                          <p:val>
                                            <p:strVal val="#ppt_w"/>
                                          </p:val>
                                        </p:tav>
                                      </p:tavLst>
                                    </p:anim>
                                    <p:anim calcmode="lin" valueType="num">
                                      <p:cBhvr>
                                        <p:cTn id="52" dur="1000" fill="hold"/>
                                        <p:tgtEl>
                                          <p:spTgt spid="50"/>
                                        </p:tgtEl>
                                        <p:attrNameLst>
                                          <p:attrName>ppt_h</p:attrName>
                                        </p:attrNameLst>
                                      </p:cBhvr>
                                      <p:tavLst>
                                        <p:tav tm="0">
                                          <p:val>
                                            <p:fltVal val="0"/>
                                          </p:val>
                                        </p:tav>
                                        <p:tav tm="100000">
                                          <p:val>
                                            <p:strVal val="#ppt_h"/>
                                          </p:val>
                                        </p:tav>
                                      </p:tavLst>
                                    </p:anim>
                                    <p:anim calcmode="lin" valueType="num">
                                      <p:cBhvr>
                                        <p:cTn id="53" dur="1000" fill="hold"/>
                                        <p:tgtEl>
                                          <p:spTgt spid="50"/>
                                        </p:tgtEl>
                                        <p:attrNameLst>
                                          <p:attrName>style.rotation</p:attrName>
                                        </p:attrNameLst>
                                      </p:cBhvr>
                                      <p:tavLst>
                                        <p:tav tm="0">
                                          <p:val>
                                            <p:fltVal val="90"/>
                                          </p:val>
                                        </p:tav>
                                        <p:tav tm="100000">
                                          <p:val>
                                            <p:fltVal val="0"/>
                                          </p:val>
                                        </p:tav>
                                      </p:tavLst>
                                    </p:anim>
                                    <p:animEffect transition="in" filter="fade">
                                      <p:cBhvr>
                                        <p:cTn id="54" dur="1000"/>
                                        <p:tgtEl>
                                          <p:spTgt spid="50"/>
                                        </p:tgtEl>
                                      </p:cBhvr>
                                    </p:animEffect>
                                  </p:childTnLst>
                                </p:cTn>
                              </p:par>
                            </p:childTnLst>
                          </p:cTn>
                        </p:par>
                      </p:childTnLst>
                    </p:cTn>
                  </p:par>
                  <p:par>
                    <p:cTn id="55" fill="hold">
                      <p:stCondLst>
                        <p:cond delay="indefinite"/>
                      </p:stCondLst>
                      <p:childTnLst>
                        <p:par>
                          <p:cTn id="56" fill="hold">
                            <p:stCondLst>
                              <p:cond delay="0"/>
                            </p:stCondLst>
                            <p:childTnLst>
                              <p:par>
                                <p:cTn id="57" presetID="26" presetClass="entr" presetSubtype="0" fill="hold" grpId="0" nodeType="clickEffect">
                                  <p:stCondLst>
                                    <p:cond delay="0"/>
                                  </p:stCondLst>
                                  <p:childTnLst>
                                    <p:set>
                                      <p:cBhvr>
                                        <p:cTn id="58" dur="1" fill="hold">
                                          <p:stCondLst>
                                            <p:cond delay="0"/>
                                          </p:stCondLst>
                                        </p:cTn>
                                        <p:tgtEl>
                                          <p:spTgt spid="60"/>
                                        </p:tgtEl>
                                        <p:attrNameLst>
                                          <p:attrName>style.visibility</p:attrName>
                                        </p:attrNameLst>
                                      </p:cBhvr>
                                      <p:to>
                                        <p:strVal val="visible"/>
                                      </p:to>
                                    </p:set>
                                    <p:animEffect transition="in" filter="wipe(down)">
                                      <p:cBhvr>
                                        <p:cTn id="59" dur="580">
                                          <p:stCondLst>
                                            <p:cond delay="0"/>
                                          </p:stCondLst>
                                        </p:cTn>
                                        <p:tgtEl>
                                          <p:spTgt spid="60"/>
                                        </p:tgtEl>
                                      </p:cBhvr>
                                    </p:animEffect>
                                    <p:anim calcmode="lin" valueType="num">
                                      <p:cBhvr>
                                        <p:cTn id="60" dur="1822" tmFilter="0,0; 0.14,0.36; 0.43,0.73; 0.71,0.91; 1.0,1.0">
                                          <p:stCondLst>
                                            <p:cond delay="0"/>
                                          </p:stCondLst>
                                        </p:cTn>
                                        <p:tgtEl>
                                          <p:spTgt spid="60"/>
                                        </p:tgtEl>
                                        <p:attrNameLst>
                                          <p:attrName>ppt_x</p:attrName>
                                        </p:attrNameLst>
                                      </p:cBhvr>
                                      <p:tavLst>
                                        <p:tav tm="0">
                                          <p:val>
                                            <p:strVal val="#ppt_x-0.25"/>
                                          </p:val>
                                        </p:tav>
                                        <p:tav tm="100000">
                                          <p:val>
                                            <p:strVal val="#ppt_x"/>
                                          </p:val>
                                        </p:tav>
                                      </p:tavLst>
                                    </p:anim>
                                    <p:anim calcmode="lin" valueType="num">
                                      <p:cBhvr>
                                        <p:cTn id="61" dur="664" tmFilter="0.0,0.0; 0.25,0.07; 0.50,0.2; 0.75,0.467; 1.0,1.0">
                                          <p:stCondLst>
                                            <p:cond delay="0"/>
                                          </p:stCondLst>
                                        </p:cTn>
                                        <p:tgtEl>
                                          <p:spTgt spid="60"/>
                                        </p:tgtEl>
                                        <p:attrNameLst>
                                          <p:attrName>ppt_y</p:attrName>
                                        </p:attrNameLst>
                                      </p:cBhvr>
                                      <p:tavLst>
                                        <p:tav tm="0" fmla="#ppt_y-sin(pi*$)/3">
                                          <p:val>
                                            <p:fltVal val="0.5"/>
                                          </p:val>
                                        </p:tav>
                                        <p:tav tm="100000">
                                          <p:val>
                                            <p:fltVal val="1"/>
                                          </p:val>
                                        </p:tav>
                                      </p:tavLst>
                                    </p:anim>
                                    <p:anim calcmode="lin" valueType="num">
                                      <p:cBhvr>
                                        <p:cTn id="62" dur="664" tmFilter="0, 0; 0.125,0.2665; 0.25,0.4; 0.375,0.465; 0.5,0.5;  0.625,0.535; 0.75,0.6; 0.875,0.7335; 1,1">
                                          <p:stCondLst>
                                            <p:cond delay="664"/>
                                          </p:stCondLst>
                                        </p:cTn>
                                        <p:tgtEl>
                                          <p:spTgt spid="60"/>
                                        </p:tgtEl>
                                        <p:attrNameLst>
                                          <p:attrName>ppt_y</p:attrName>
                                        </p:attrNameLst>
                                      </p:cBhvr>
                                      <p:tavLst>
                                        <p:tav tm="0" fmla="#ppt_y-sin(pi*$)/9">
                                          <p:val>
                                            <p:fltVal val="0"/>
                                          </p:val>
                                        </p:tav>
                                        <p:tav tm="100000">
                                          <p:val>
                                            <p:fltVal val="1"/>
                                          </p:val>
                                        </p:tav>
                                      </p:tavLst>
                                    </p:anim>
                                    <p:anim calcmode="lin" valueType="num">
                                      <p:cBhvr>
                                        <p:cTn id="63" dur="332" tmFilter="0, 0; 0.125,0.2665; 0.25,0.4; 0.375,0.465; 0.5,0.5;  0.625,0.535; 0.75,0.6; 0.875,0.7335; 1,1">
                                          <p:stCondLst>
                                            <p:cond delay="1324"/>
                                          </p:stCondLst>
                                        </p:cTn>
                                        <p:tgtEl>
                                          <p:spTgt spid="60"/>
                                        </p:tgtEl>
                                        <p:attrNameLst>
                                          <p:attrName>ppt_y</p:attrName>
                                        </p:attrNameLst>
                                      </p:cBhvr>
                                      <p:tavLst>
                                        <p:tav tm="0" fmla="#ppt_y-sin(pi*$)/27">
                                          <p:val>
                                            <p:fltVal val="0"/>
                                          </p:val>
                                        </p:tav>
                                        <p:tav tm="100000">
                                          <p:val>
                                            <p:fltVal val="1"/>
                                          </p:val>
                                        </p:tav>
                                      </p:tavLst>
                                    </p:anim>
                                    <p:anim calcmode="lin" valueType="num">
                                      <p:cBhvr>
                                        <p:cTn id="64" dur="164" tmFilter="0, 0; 0.125,0.2665; 0.25,0.4; 0.375,0.465; 0.5,0.5;  0.625,0.535; 0.75,0.6; 0.875,0.7335; 1,1">
                                          <p:stCondLst>
                                            <p:cond delay="1656"/>
                                          </p:stCondLst>
                                        </p:cTn>
                                        <p:tgtEl>
                                          <p:spTgt spid="60"/>
                                        </p:tgtEl>
                                        <p:attrNameLst>
                                          <p:attrName>ppt_y</p:attrName>
                                        </p:attrNameLst>
                                      </p:cBhvr>
                                      <p:tavLst>
                                        <p:tav tm="0" fmla="#ppt_y-sin(pi*$)/81">
                                          <p:val>
                                            <p:fltVal val="0"/>
                                          </p:val>
                                        </p:tav>
                                        <p:tav tm="100000">
                                          <p:val>
                                            <p:fltVal val="1"/>
                                          </p:val>
                                        </p:tav>
                                      </p:tavLst>
                                    </p:anim>
                                    <p:animScale>
                                      <p:cBhvr>
                                        <p:cTn id="65" dur="26">
                                          <p:stCondLst>
                                            <p:cond delay="650"/>
                                          </p:stCondLst>
                                        </p:cTn>
                                        <p:tgtEl>
                                          <p:spTgt spid="60"/>
                                        </p:tgtEl>
                                      </p:cBhvr>
                                      <p:to x="100000" y="60000"/>
                                    </p:animScale>
                                    <p:animScale>
                                      <p:cBhvr>
                                        <p:cTn id="66" dur="166" decel="50000">
                                          <p:stCondLst>
                                            <p:cond delay="676"/>
                                          </p:stCondLst>
                                        </p:cTn>
                                        <p:tgtEl>
                                          <p:spTgt spid="60"/>
                                        </p:tgtEl>
                                      </p:cBhvr>
                                      <p:to x="100000" y="100000"/>
                                    </p:animScale>
                                    <p:animScale>
                                      <p:cBhvr>
                                        <p:cTn id="67" dur="26">
                                          <p:stCondLst>
                                            <p:cond delay="1312"/>
                                          </p:stCondLst>
                                        </p:cTn>
                                        <p:tgtEl>
                                          <p:spTgt spid="60"/>
                                        </p:tgtEl>
                                      </p:cBhvr>
                                      <p:to x="100000" y="80000"/>
                                    </p:animScale>
                                    <p:animScale>
                                      <p:cBhvr>
                                        <p:cTn id="68" dur="166" decel="50000">
                                          <p:stCondLst>
                                            <p:cond delay="1338"/>
                                          </p:stCondLst>
                                        </p:cTn>
                                        <p:tgtEl>
                                          <p:spTgt spid="60"/>
                                        </p:tgtEl>
                                      </p:cBhvr>
                                      <p:to x="100000" y="100000"/>
                                    </p:animScale>
                                    <p:animScale>
                                      <p:cBhvr>
                                        <p:cTn id="69" dur="26">
                                          <p:stCondLst>
                                            <p:cond delay="1642"/>
                                          </p:stCondLst>
                                        </p:cTn>
                                        <p:tgtEl>
                                          <p:spTgt spid="60"/>
                                        </p:tgtEl>
                                      </p:cBhvr>
                                      <p:to x="100000" y="90000"/>
                                    </p:animScale>
                                    <p:animScale>
                                      <p:cBhvr>
                                        <p:cTn id="70" dur="166" decel="50000">
                                          <p:stCondLst>
                                            <p:cond delay="1668"/>
                                          </p:stCondLst>
                                        </p:cTn>
                                        <p:tgtEl>
                                          <p:spTgt spid="60"/>
                                        </p:tgtEl>
                                      </p:cBhvr>
                                      <p:to x="100000" y="100000"/>
                                    </p:animScale>
                                    <p:animScale>
                                      <p:cBhvr>
                                        <p:cTn id="71" dur="26">
                                          <p:stCondLst>
                                            <p:cond delay="1808"/>
                                          </p:stCondLst>
                                        </p:cTn>
                                        <p:tgtEl>
                                          <p:spTgt spid="60"/>
                                        </p:tgtEl>
                                      </p:cBhvr>
                                      <p:to x="100000" y="95000"/>
                                    </p:animScale>
                                    <p:animScale>
                                      <p:cBhvr>
                                        <p:cTn id="72" dur="166" decel="50000">
                                          <p:stCondLst>
                                            <p:cond delay="1834"/>
                                          </p:stCondLst>
                                        </p:cTn>
                                        <p:tgtEl>
                                          <p:spTgt spid="60"/>
                                        </p:tgtEl>
                                      </p:cBhvr>
                                      <p:to x="100000" y="100000"/>
                                    </p:animScale>
                                  </p:childTnLst>
                                </p:cTn>
                              </p:par>
                            </p:childTnLst>
                          </p:cTn>
                        </p:par>
                      </p:childTnLst>
                    </p:cTn>
                  </p:par>
                  <p:par>
                    <p:cTn id="73" fill="hold">
                      <p:stCondLst>
                        <p:cond delay="indefinite"/>
                      </p:stCondLst>
                      <p:childTnLst>
                        <p:par>
                          <p:cTn id="74" fill="hold">
                            <p:stCondLst>
                              <p:cond delay="0"/>
                            </p:stCondLst>
                            <p:childTnLst>
                              <p:par>
                                <p:cTn id="75" presetID="31" presetClass="entr" presetSubtype="0" fill="hold" grpId="0" nodeType="clickEffect">
                                  <p:stCondLst>
                                    <p:cond delay="2500"/>
                                  </p:stCondLst>
                                  <p:childTnLst>
                                    <p:set>
                                      <p:cBhvr>
                                        <p:cTn id="76" dur="1" fill="hold">
                                          <p:stCondLst>
                                            <p:cond delay="0"/>
                                          </p:stCondLst>
                                        </p:cTn>
                                        <p:tgtEl>
                                          <p:spTgt spid="51"/>
                                        </p:tgtEl>
                                        <p:attrNameLst>
                                          <p:attrName>style.visibility</p:attrName>
                                        </p:attrNameLst>
                                      </p:cBhvr>
                                      <p:to>
                                        <p:strVal val="visible"/>
                                      </p:to>
                                    </p:set>
                                    <p:anim calcmode="lin" valueType="num">
                                      <p:cBhvr>
                                        <p:cTn id="77" dur="1000" fill="hold"/>
                                        <p:tgtEl>
                                          <p:spTgt spid="51"/>
                                        </p:tgtEl>
                                        <p:attrNameLst>
                                          <p:attrName>ppt_w</p:attrName>
                                        </p:attrNameLst>
                                      </p:cBhvr>
                                      <p:tavLst>
                                        <p:tav tm="0">
                                          <p:val>
                                            <p:fltVal val="0"/>
                                          </p:val>
                                        </p:tav>
                                        <p:tav tm="100000">
                                          <p:val>
                                            <p:strVal val="#ppt_w"/>
                                          </p:val>
                                        </p:tav>
                                      </p:tavLst>
                                    </p:anim>
                                    <p:anim calcmode="lin" valueType="num">
                                      <p:cBhvr>
                                        <p:cTn id="78" dur="1000" fill="hold"/>
                                        <p:tgtEl>
                                          <p:spTgt spid="51"/>
                                        </p:tgtEl>
                                        <p:attrNameLst>
                                          <p:attrName>ppt_h</p:attrName>
                                        </p:attrNameLst>
                                      </p:cBhvr>
                                      <p:tavLst>
                                        <p:tav tm="0">
                                          <p:val>
                                            <p:fltVal val="0"/>
                                          </p:val>
                                        </p:tav>
                                        <p:tav tm="100000">
                                          <p:val>
                                            <p:strVal val="#ppt_h"/>
                                          </p:val>
                                        </p:tav>
                                      </p:tavLst>
                                    </p:anim>
                                    <p:anim calcmode="lin" valueType="num">
                                      <p:cBhvr>
                                        <p:cTn id="79" dur="1000" fill="hold"/>
                                        <p:tgtEl>
                                          <p:spTgt spid="51"/>
                                        </p:tgtEl>
                                        <p:attrNameLst>
                                          <p:attrName>style.rotation</p:attrName>
                                        </p:attrNameLst>
                                      </p:cBhvr>
                                      <p:tavLst>
                                        <p:tav tm="0">
                                          <p:val>
                                            <p:fltVal val="90"/>
                                          </p:val>
                                        </p:tav>
                                        <p:tav tm="100000">
                                          <p:val>
                                            <p:fltVal val="0"/>
                                          </p:val>
                                        </p:tav>
                                      </p:tavLst>
                                    </p:anim>
                                    <p:animEffect transition="in" filter="fade">
                                      <p:cBhvr>
                                        <p:cTn id="80" dur="1000"/>
                                        <p:tgtEl>
                                          <p:spTgt spid="51"/>
                                        </p:tgtEl>
                                      </p:cBhvr>
                                    </p:animEffect>
                                  </p:childTnLst>
                                </p:cTn>
                              </p:par>
                            </p:childTnLst>
                          </p:cTn>
                        </p:par>
                      </p:childTnLst>
                    </p:cTn>
                  </p:par>
                  <p:par>
                    <p:cTn id="81" fill="hold">
                      <p:stCondLst>
                        <p:cond delay="indefinite"/>
                      </p:stCondLst>
                      <p:childTnLst>
                        <p:par>
                          <p:cTn id="82" fill="hold">
                            <p:stCondLst>
                              <p:cond delay="0"/>
                            </p:stCondLst>
                            <p:childTnLst>
                              <p:par>
                                <p:cTn id="83" presetID="26" presetClass="entr" presetSubtype="0" fill="hold" grpId="0" nodeType="clickEffect">
                                  <p:stCondLst>
                                    <p:cond delay="0"/>
                                  </p:stCondLst>
                                  <p:childTnLst>
                                    <p:set>
                                      <p:cBhvr>
                                        <p:cTn id="84" dur="1" fill="hold">
                                          <p:stCondLst>
                                            <p:cond delay="0"/>
                                          </p:stCondLst>
                                        </p:cTn>
                                        <p:tgtEl>
                                          <p:spTgt spid="59"/>
                                        </p:tgtEl>
                                        <p:attrNameLst>
                                          <p:attrName>style.visibility</p:attrName>
                                        </p:attrNameLst>
                                      </p:cBhvr>
                                      <p:to>
                                        <p:strVal val="visible"/>
                                      </p:to>
                                    </p:set>
                                    <p:animEffect transition="in" filter="wipe(down)">
                                      <p:cBhvr>
                                        <p:cTn id="85" dur="580">
                                          <p:stCondLst>
                                            <p:cond delay="0"/>
                                          </p:stCondLst>
                                        </p:cTn>
                                        <p:tgtEl>
                                          <p:spTgt spid="59"/>
                                        </p:tgtEl>
                                      </p:cBhvr>
                                    </p:animEffect>
                                    <p:anim calcmode="lin" valueType="num">
                                      <p:cBhvr>
                                        <p:cTn id="86" dur="1822" tmFilter="0,0; 0.14,0.36; 0.43,0.73; 0.71,0.91; 1.0,1.0">
                                          <p:stCondLst>
                                            <p:cond delay="0"/>
                                          </p:stCondLst>
                                        </p:cTn>
                                        <p:tgtEl>
                                          <p:spTgt spid="59"/>
                                        </p:tgtEl>
                                        <p:attrNameLst>
                                          <p:attrName>ppt_x</p:attrName>
                                        </p:attrNameLst>
                                      </p:cBhvr>
                                      <p:tavLst>
                                        <p:tav tm="0">
                                          <p:val>
                                            <p:strVal val="#ppt_x-0.25"/>
                                          </p:val>
                                        </p:tav>
                                        <p:tav tm="100000">
                                          <p:val>
                                            <p:strVal val="#ppt_x"/>
                                          </p:val>
                                        </p:tav>
                                      </p:tavLst>
                                    </p:anim>
                                    <p:anim calcmode="lin" valueType="num">
                                      <p:cBhvr>
                                        <p:cTn id="87" dur="664" tmFilter="0.0,0.0; 0.25,0.07; 0.50,0.2; 0.75,0.467; 1.0,1.0">
                                          <p:stCondLst>
                                            <p:cond delay="0"/>
                                          </p:stCondLst>
                                        </p:cTn>
                                        <p:tgtEl>
                                          <p:spTgt spid="59"/>
                                        </p:tgtEl>
                                        <p:attrNameLst>
                                          <p:attrName>ppt_y</p:attrName>
                                        </p:attrNameLst>
                                      </p:cBhvr>
                                      <p:tavLst>
                                        <p:tav tm="0" fmla="#ppt_y-sin(pi*$)/3">
                                          <p:val>
                                            <p:fltVal val="0.5"/>
                                          </p:val>
                                        </p:tav>
                                        <p:tav tm="100000">
                                          <p:val>
                                            <p:fltVal val="1"/>
                                          </p:val>
                                        </p:tav>
                                      </p:tavLst>
                                    </p:anim>
                                    <p:anim calcmode="lin" valueType="num">
                                      <p:cBhvr>
                                        <p:cTn id="88" dur="664" tmFilter="0, 0; 0.125,0.2665; 0.25,0.4; 0.375,0.465; 0.5,0.5;  0.625,0.535; 0.75,0.6; 0.875,0.7335; 1,1">
                                          <p:stCondLst>
                                            <p:cond delay="664"/>
                                          </p:stCondLst>
                                        </p:cTn>
                                        <p:tgtEl>
                                          <p:spTgt spid="59"/>
                                        </p:tgtEl>
                                        <p:attrNameLst>
                                          <p:attrName>ppt_y</p:attrName>
                                        </p:attrNameLst>
                                      </p:cBhvr>
                                      <p:tavLst>
                                        <p:tav tm="0" fmla="#ppt_y-sin(pi*$)/9">
                                          <p:val>
                                            <p:fltVal val="0"/>
                                          </p:val>
                                        </p:tav>
                                        <p:tav tm="100000">
                                          <p:val>
                                            <p:fltVal val="1"/>
                                          </p:val>
                                        </p:tav>
                                      </p:tavLst>
                                    </p:anim>
                                    <p:anim calcmode="lin" valueType="num">
                                      <p:cBhvr>
                                        <p:cTn id="89" dur="332" tmFilter="0, 0; 0.125,0.2665; 0.25,0.4; 0.375,0.465; 0.5,0.5;  0.625,0.535; 0.75,0.6; 0.875,0.7335; 1,1">
                                          <p:stCondLst>
                                            <p:cond delay="1324"/>
                                          </p:stCondLst>
                                        </p:cTn>
                                        <p:tgtEl>
                                          <p:spTgt spid="59"/>
                                        </p:tgtEl>
                                        <p:attrNameLst>
                                          <p:attrName>ppt_y</p:attrName>
                                        </p:attrNameLst>
                                      </p:cBhvr>
                                      <p:tavLst>
                                        <p:tav tm="0" fmla="#ppt_y-sin(pi*$)/27">
                                          <p:val>
                                            <p:fltVal val="0"/>
                                          </p:val>
                                        </p:tav>
                                        <p:tav tm="100000">
                                          <p:val>
                                            <p:fltVal val="1"/>
                                          </p:val>
                                        </p:tav>
                                      </p:tavLst>
                                    </p:anim>
                                    <p:anim calcmode="lin" valueType="num">
                                      <p:cBhvr>
                                        <p:cTn id="90" dur="164" tmFilter="0, 0; 0.125,0.2665; 0.25,0.4; 0.375,0.465; 0.5,0.5;  0.625,0.535; 0.75,0.6; 0.875,0.7335; 1,1">
                                          <p:stCondLst>
                                            <p:cond delay="1656"/>
                                          </p:stCondLst>
                                        </p:cTn>
                                        <p:tgtEl>
                                          <p:spTgt spid="59"/>
                                        </p:tgtEl>
                                        <p:attrNameLst>
                                          <p:attrName>ppt_y</p:attrName>
                                        </p:attrNameLst>
                                      </p:cBhvr>
                                      <p:tavLst>
                                        <p:tav tm="0" fmla="#ppt_y-sin(pi*$)/81">
                                          <p:val>
                                            <p:fltVal val="0"/>
                                          </p:val>
                                        </p:tav>
                                        <p:tav tm="100000">
                                          <p:val>
                                            <p:fltVal val="1"/>
                                          </p:val>
                                        </p:tav>
                                      </p:tavLst>
                                    </p:anim>
                                    <p:animScale>
                                      <p:cBhvr>
                                        <p:cTn id="91" dur="26">
                                          <p:stCondLst>
                                            <p:cond delay="650"/>
                                          </p:stCondLst>
                                        </p:cTn>
                                        <p:tgtEl>
                                          <p:spTgt spid="59"/>
                                        </p:tgtEl>
                                      </p:cBhvr>
                                      <p:to x="100000" y="60000"/>
                                    </p:animScale>
                                    <p:animScale>
                                      <p:cBhvr>
                                        <p:cTn id="92" dur="166" decel="50000">
                                          <p:stCondLst>
                                            <p:cond delay="676"/>
                                          </p:stCondLst>
                                        </p:cTn>
                                        <p:tgtEl>
                                          <p:spTgt spid="59"/>
                                        </p:tgtEl>
                                      </p:cBhvr>
                                      <p:to x="100000" y="100000"/>
                                    </p:animScale>
                                    <p:animScale>
                                      <p:cBhvr>
                                        <p:cTn id="93" dur="26">
                                          <p:stCondLst>
                                            <p:cond delay="1312"/>
                                          </p:stCondLst>
                                        </p:cTn>
                                        <p:tgtEl>
                                          <p:spTgt spid="59"/>
                                        </p:tgtEl>
                                      </p:cBhvr>
                                      <p:to x="100000" y="80000"/>
                                    </p:animScale>
                                    <p:animScale>
                                      <p:cBhvr>
                                        <p:cTn id="94" dur="166" decel="50000">
                                          <p:stCondLst>
                                            <p:cond delay="1338"/>
                                          </p:stCondLst>
                                        </p:cTn>
                                        <p:tgtEl>
                                          <p:spTgt spid="59"/>
                                        </p:tgtEl>
                                      </p:cBhvr>
                                      <p:to x="100000" y="100000"/>
                                    </p:animScale>
                                    <p:animScale>
                                      <p:cBhvr>
                                        <p:cTn id="95" dur="26">
                                          <p:stCondLst>
                                            <p:cond delay="1642"/>
                                          </p:stCondLst>
                                        </p:cTn>
                                        <p:tgtEl>
                                          <p:spTgt spid="59"/>
                                        </p:tgtEl>
                                      </p:cBhvr>
                                      <p:to x="100000" y="90000"/>
                                    </p:animScale>
                                    <p:animScale>
                                      <p:cBhvr>
                                        <p:cTn id="96" dur="166" decel="50000">
                                          <p:stCondLst>
                                            <p:cond delay="1668"/>
                                          </p:stCondLst>
                                        </p:cTn>
                                        <p:tgtEl>
                                          <p:spTgt spid="59"/>
                                        </p:tgtEl>
                                      </p:cBhvr>
                                      <p:to x="100000" y="100000"/>
                                    </p:animScale>
                                    <p:animScale>
                                      <p:cBhvr>
                                        <p:cTn id="97" dur="26">
                                          <p:stCondLst>
                                            <p:cond delay="1808"/>
                                          </p:stCondLst>
                                        </p:cTn>
                                        <p:tgtEl>
                                          <p:spTgt spid="59"/>
                                        </p:tgtEl>
                                      </p:cBhvr>
                                      <p:to x="100000" y="95000"/>
                                    </p:animScale>
                                    <p:animScale>
                                      <p:cBhvr>
                                        <p:cTn id="98" dur="166" decel="50000">
                                          <p:stCondLst>
                                            <p:cond delay="1834"/>
                                          </p:stCondLst>
                                        </p:cTn>
                                        <p:tgtEl>
                                          <p:spTgt spid="59"/>
                                        </p:tgtEl>
                                      </p:cBhvr>
                                      <p:to x="100000" y="100000"/>
                                    </p:animScale>
                                  </p:childTnLst>
                                </p:cTn>
                              </p:par>
                            </p:childTnLst>
                          </p:cTn>
                        </p:par>
                      </p:childTnLst>
                    </p:cTn>
                  </p:par>
                  <p:par>
                    <p:cTn id="99" fill="hold">
                      <p:stCondLst>
                        <p:cond delay="indefinite"/>
                      </p:stCondLst>
                      <p:childTnLst>
                        <p:par>
                          <p:cTn id="100" fill="hold">
                            <p:stCondLst>
                              <p:cond delay="0"/>
                            </p:stCondLst>
                            <p:childTnLst>
                              <p:par>
                                <p:cTn id="101" presetID="31" presetClass="entr" presetSubtype="0" fill="hold" grpId="0" nodeType="clickEffect">
                                  <p:stCondLst>
                                    <p:cond delay="2500"/>
                                  </p:stCondLst>
                                  <p:childTnLst>
                                    <p:set>
                                      <p:cBhvr>
                                        <p:cTn id="102" dur="1" fill="hold">
                                          <p:stCondLst>
                                            <p:cond delay="0"/>
                                          </p:stCondLst>
                                        </p:cTn>
                                        <p:tgtEl>
                                          <p:spTgt spid="52"/>
                                        </p:tgtEl>
                                        <p:attrNameLst>
                                          <p:attrName>style.visibility</p:attrName>
                                        </p:attrNameLst>
                                      </p:cBhvr>
                                      <p:to>
                                        <p:strVal val="visible"/>
                                      </p:to>
                                    </p:set>
                                    <p:anim calcmode="lin" valueType="num">
                                      <p:cBhvr>
                                        <p:cTn id="103" dur="1000" fill="hold"/>
                                        <p:tgtEl>
                                          <p:spTgt spid="52"/>
                                        </p:tgtEl>
                                        <p:attrNameLst>
                                          <p:attrName>ppt_w</p:attrName>
                                        </p:attrNameLst>
                                      </p:cBhvr>
                                      <p:tavLst>
                                        <p:tav tm="0">
                                          <p:val>
                                            <p:fltVal val="0"/>
                                          </p:val>
                                        </p:tav>
                                        <p:tav tm="100000">
                                          <p:val>
                                            <p:strVal val="#ppt_w"/>
                                          </p:val>
                                        </p:tav>
                                      </p:tavLst>
                                    </p:anim>
                                    <p:anim calcmode="lin" valueType="num">
                                      <p:cBhvr>
                                        <p:cTn id="104" dur="1000" fill="hold"/>
                                        <p:tgtEl>
                                          <p:spTgt spid="52"/>
                                        </p:tgtEl>
                                        <p:attrNameLst>
                                          <p:attrName>ppt_h</p:attrName>
                                        </p:attrNameLst>
                                      </p:cBhvr>
                                      <p:tavLst>
                                        <p:tav tm="0">
                                          <p:val>
                                            <p:fltVal val="0"/>
                                          </p:val>
                                        </p:tav>
                                        <p:tav tm="100000">
                                          <p:val>
                                            <p:strVal val="#ppt_h"/>
                                          </p:val>
                                        </p:tav>
                                      </p:tavLst>
                                    </p:anim>
                                    <p:anim calcmode="lin" valueType="num">
                                      <p:cBhvr>
                                        <p:cTn id="105" dur="1000" fill="hold"/>
                                        <p:tgtEl>
                                          <p:spTgt spid="52"/>
                                        </p:tgtEl>
                                        <p:attrNameLst>
                                          <p:attrName>style.rotation</p:attrName>
                                        </p:attrNameLst>
                                      </p:cBhvr>
                                      <p:tavLst>
                                        <p:tav tm="0">
                                          <p:val>
                                            <p:fltVal val="90"/>
                                          </p:val>
                                        </p:tav>
                                        <p:tav tm="100000">
                                          <p:val>
                                            <p:fltVal val="0"/>
                                          </p:val>
                                        </p:tav>
                                      </p:tavLst>
                                    </p:anim>
                                    <p:animEffect transition="in" filter="fade">
                                      <p:cBhvr>
                                        <p:cTn id="106" dur="1000"/>
                                        <p:tgtEl>
                                          <p:spTgt spid="52"/>
                                        </p:tgtEl>
                                      </p:cBhvr>
                                    </p:animEffect>
                                  </p:childTnLst>
                                </p:cTn>
                              </p:par>
                            </p:childTnLst>
                          </p:cTn>
                        </p:par>
                      </p:childTnLst>
                    </p:cTn>
                  </p:par>
                  <p:par>
                    <p:cTn id="107" fill="hold">
                      <p:stCondLst>
                        <p:cond delay="indefinite"/>
                      </p:stCondLst>
                      <p:childTnLst>
                        <p:par>
                          <p:cTn id="108" fill="hold">
                            <p:stCondLst>
                              <p:cond delay="0"/>
                            </p:stCondLst>
                            <p:childTnLst>
                              <p:par>
                                <p:cTn id="109" presetID="26" presetClass="entr" presetSubtype="0" fill="hold" grpId="0" nodeType="clickEffect">
                                  <p:stCondLst>
                                    <p:cond delay="0"/>
                                  </p:stCondLst>
                                  <p:childTnLst>
                                    <p:set>
                                      <p:cBhvr>
                                        <p:cTn id="110" dur="1" fill="hold">
                                          <p:stCondLst>
                                            <p:cond delay="0"/>
                                          </p:stCondLst>
                                        </p:cTn>
                                        <p:tgtEl>
                                          <p:spTgt spid="58"/>
                                        </p:tgtEl>
                                        <p:attrNameLst>
                                          <p:attrName>style.visibility</p:attrName>
                                        </p:attrNameLst>
                                      </p:cBhvr>
                                      <p:to>
                                        <p:strVal val="visible"/>
                                      </p:to>
                                    </p:set>
                                    <p:animEffect transition="in" filter="wipe(down)">
                                      <p:cBhvr>
                                        <p:cTn id="111" dur="580">
                                          <p:stCondLst>
                                            <p:cond delay="0"/>
                                          </p:stCondLst>
                                        </p:cTn>
                                        <p:tgtEl>
                                          <p:spTgt spid="58"/>
                                        </p:tgtEl>
                                      </p:cBhvr>
                                    </p:animEffect>
                                    <p:anim calcmode="lin" valueType="num">
                                      <p:cBhvr>
                                        <p:cTn id="112" dur="1822" tmFilter="0,0; 0.14,0.36; 0.43,0.73; 0.71,0.91; 1.0,1.0">
                                          <p:stCondLst>
                                            <p:cond delay="0"/>
                                          </p:stCondLst>
                                        </p:cTn>
                                        <p:tgtEl>
                                          <p:spTgt spid="58"/>
                                        </p:tgtEl>
                                        <p:attrNameLst>
                                          <p:attrName>ppt_x</p:attrName>
                                        </p:attrNameLst>
                                      </p:cBhvr>
                                      <p:tavLst>
                                        <p:tav tm="0">
                                          <p:val>
                                            <p:strVal val="#ppt_x-0.25"/>
                                          </p:val>
                                        </p:tav>
                                        <p:tav tm="100000">
                                          <p:val>
                                            <p:strVal val="#ppt_x"/>
                                          </p:val>
                                        </p:tav>
                                      </p:tavLst>
                                    </p:anim>
                                    <p:anim calcmode="lin" valueType="num">
                                      <p:cBhvr>
                                        <p:cTn id="113" dur="664" tmFilter="0.0,0.0; 0.25,0.07; 0.50,0.2; 0.75,0.467; 1.0,1.0">
                                          <p:stCondLst>
                                            <p:cond delay="0"/>
                                          </p:stCondLst>
                                        </p:cTn>
                                        <p:tgtEl>
                                          <p:spTgt spid="58"/>
                                        </p:tgtEl>
                                        <p:attrNameLst>
                                          <p:attrName>ppt_y</p:attrName>
                                        </p:attrNameLst>
                                      </p:cBhvr>
                                      <p:tavLst>
                                        <p:tav tm="0" fmla="#ppt_y-sin(pi*$)/3">
                                          <p:val>
                                            <p:fltVal val="0.5"/>
                                          </p:val>
                                        </p:tav>
                                        <p:tav tm="100000">
                                          <p:val>
                                            <p:fltVal val="1"/>
                                          </p:val>
                                        </p:tav>
                                      </p:tavLst>
                                    </p:anim>
                                    <p:anim calcmode="lin" valueType="num">
                                      <p:cBhvr>
                                        <p:cTn id="114" dur="664" tmFilter="0, 0; 0.125,0.2665; 0.25,0.4; 0.375,0.465; 0.5,0.5;  0.625,0.535; 0.75,0.6; 0.875,0.7335; 1,1">
                                          <p:stCondLst>
                                            <p:cond delay="664"/>
                                          </p:stCondLst>
                                        </p:cTn>
                                        <p:tgtEl>
                                          <p:spTgt spid="58"/>
                                        </p:tgtEl>
                                        <p:attrNameLst>
                                          <p:attrName>ppt_y</p:attrName>
                                        </p:attrNameLst>
                                      </p:cBhvr>
                                      <p:tavLst>
                                        <p:tav tm="0" fmla="#ppt_y-sin(pi*$)/9">
                                          <p:val>
                                            <p:fltVal val="0"/>
                                          </p:val>
                                        </p:tav>
                                        <p:tav tm="100000">
                                          <p:val>
                                            <p:fltVal val="1"/>
                                          </p:val>
                                        </p:tav>
                                      </p:tavLst>
                                    </p:anim>
                                    <p:anim calcmode="lin" valueType="num">
                                      <p:cBhvr>
                                        <p:cTn id="115" dur="332" tmFilter="0, 0; 0.125,0.2665; 0.25,0.4; 0.375,0.465; 0.5,0.5;  0.625,0.535; 0.75,0.6; 0.875,0.7335; 1,1">
                                          <p:stCondLst>
                                            <p:cond delay="1324"/>
                                          </p:stCondLst>
                                        </p:cTn>
                                        <p:tgtEl>
                                          <p:spTgt spid="58"/>
                                        </p:tgtEl>
                                        <p:attrNameLst>
                                          <p:attrName>ppt_y</p:attrName>
                                        </p:attrNameLst>
                                      </p:cBhvr>
                                      <p:tavLst>
                                        <p:tav tm="0" fmla="#ppt_y-sin(pi*$)/27">
                                          <p:val>
                                            <p:fltVal val="0"/>
                                          </p:val>
                                        </p:tav>
                                        <p:tav tm="100000">
                                          <p:val>
                                            <p:fltVal val="1"/>
                                          </p:val>
                                        </p:tav>
                                      </p:tavLst>
                                    </p:anim>
                                    <p:anim calcmode="lin" valueType="num">
                                      <p:cBhvr>
                                        <p:cTn id="116" dur="164" tmFilter="0, 0; 0.125,0.2665; 0.25,0.4; 0.375,0.465; 0.5,0.5;  0.625,0.535; 0.75,0.6; 0.875,0.7335; 1,1">
                                          <p:stCondLst>
                                            <p:cond delay="1656"/>
                                          </p:stCondLst>
                                        </p:cTn>
                                        <p:tgtEl>
                                          <p:spTgt spid="58"/>
                                        </p:tgtEl>
                                        <p:attrNameLst>
                                          <p:attrName>ppt_y</p:attrName>
                                        </p:attrNameLst>
                                      </p:cBhvr>
                                      <p:tavLst>
                                        <p:tav tm="0" fmla="#ppt_y-sin(pi*$)/81">
                                          <p:val>
                                            <p:fltVal val="0"/>
                                          </p:val>
                                        </p:tav>
                                        <p:tav tm="100000">
                                          <p:val>
                                            <p:fltVal val="1"/>
                                          </p:val>
                                        </p:tav>
                                      </p:tavLst>
                                    </p:anim>
                                    <p:animScale>
                                      <p:cBhvr>
                                        <p:cTn id="117" dur="26">
                                          <p:stCondLst>
                                            <p:cond delay="650"/>
                                          </p:stCondLst>
                                        </p:cTn>
                                        <p:tgtEl>
                                          <p:spTgt spid="58"/>
                                        </p:tgtEl>
                                      </p:cBhvr>
                                      <p:to x="100000" y="60000"/>
                                    </p:animScale>
                                    <p:animScale>
                                      <p:cBhvr>
                                        <p:cTn id="118" dur="166" decel="50000">
                                          <p:stCondLst>
                                            <p:cond delay="676"/>
                                          </p:stCondLst>
                                        </p:cTn>
                                        <p:tgtEl>
                                          <p:spTgt spid="58"/>
                                        </p:tgtEl>
                                      </p:cBhvr>
                                      <p:to x="100000" y="100000"/>
                                    </p:animScale>
                                    <p:animScale>
                                      <p:cBhvr>
                                        <p:cTn id="119" dur="26">
                                          <p:stCondLst>
                                            <p:cond delay="1312"/>
                                          </p:stCondLst>
                                        </p:cTn>
                                        <p:tgtEl>
                                          <p:spTgt spid="58"/>
                                        </p:tgtEl>
                                      </p:cBhvr>
                                      <p:to x="100000" y="80000"/>
                                    </p:animScale>
                                    <p:animScale>
                                      <p:cBhvr>
                                        <p:cTn id="120" dur="166" decel="50000">
                                          <p:stCondLst>
                                            <p:cond delay="1338"/>
                                          </p:stCondLst>
                                        </p:cTn>
                                        <p:tgtEl>
                                          <p:spTgt spid="58"/>
                                        </p:tgtEl>
                                      </p:cBhvr>
                                      <p:to x="100000" y="100000"/>
                                    </p:animScale>
                                    <p:animScale>
                                      <p:cBhvr>
                                        <p:cTn id="121" dur="26">
                                          <p:stCondLst>
                                            <p:cond delay="1642"/>
                                          </p:stCondLst>
                                        </p:cTn>
                                        <p:tgtEl>
                                          <p:spTgt spid="58"/>
                                        </p:tgtEl>
                                      </p:cBhvr>
                                      <p:to x="100000" y="90000"/>
                                    </p:animScale>
                                    <p:animScale>
                                      <p:cBhvr>
                                        <p:cTn id="122" dur="166" decel="50000">
                                          <p:stCondLst>
                                            <p:cond delay="1668"/>
                                          </p:stCondLst>
                                        </p:cTn>
                                        <p:tgtEl>
                                          <p:spTgt spid="58"/>
                                        </p:tgtEl>
                                      </p:cBhvr>
                                      <p:to x="100000" y="100000"/>
                                    </p:animScale>
                                    <p:animScale>
                                      <p:cBhvr>
                                        <p:cTn id="123" dur="26">
                                          <p:stCondLst>
                                            <p:cond delay="1808"/>
                                          </p:stCondLst>
                                        </p:cTn>
                                        <p:tgtEl>
                                          <p:spTgt spid="58"/>
                                        </p:tgtEl>
                                      </p:cBhvr>
                                      <p:to x="100000" y="95000"/>
                                    </p:animScale>
                                    <p:animScale>
                                      <p:cBhvr>
                                        <p:cTn id="124" dur="166" decel="50000">
                                          <p:stCondLst>
                                            <p:cond delay="1834"/>
                                          </p:stCondLst>
                                        </p:cTn>
                                        <p:tgtEl>
                                          <p:spTgt spid="58"/>
                                        </p:tgtEl>
                                      </p:cBhvr>
                                      <p:to x="100000" y="100000"/>
                                    </p:animScale>
                                  </p:childTnLst>
                                </p:cTn>
                              </p:par>
                            </p:childTnLst>
                          </p:cTn>
                        </p:par>
                      </p:childTnLst>
                    </p:cTn>
                  </p:par>
                  <p:par>
                    <p:cTn id="125" fill="hold">
                      <p:stCondLst>
                        <p:cond delay="indefinite"/>
                      </p:stCondLst>
                      <p:childTnLst>
                        <p:par>
                          <p:cTn id="126" fill="hold">
                            <p:stCondLst>
                              <p:cond delay="0"/>
                            </p:stCondLst>
                            <p:childTnLst>
                              <p:par>
                                <p:cTn id="127" presetID="31" presetClass="entr" presetSubtype="0" fill="hold" grpId="0" nodeType="clickEffect">
                                  <p:stCondLst>
                                    <p:cond delay="2500"/>
                                  </p:stCondLst>
                                  <p:childTnLst>
                                    <p:set>
                                      <p:cBhvr>
                                        <p:cTn id="128" dur="1" fill="hold">
                                          <p:stCondLst>
                                            <p:cond delay="0"/>
                                          </p:stCondLst>
                                        </p:cTn>
                                        <p:tgtEl>
                                          <p:spTgt spid="54"/>
                                        </p:tgtEl>
                                        <p:attrNameLst>
                                          <p:attrName>style.visibility</p:attrName>
                                        </p:attrNameLst>
                                      </p:cBhvr>
                                      <p:to>
                                        <p:strVal val="visible"/>
                                      </p:to>
                                    </p:set>
                                    <p:anim calcmode="lin" valueType="num">
                                      <p:cBhvr>
                                        <p:cTn id="129" dur="1000" fill="hold"/>
                                        <p:tgtEl>
                                          <p:spTgt spid="54"/>
                                        </p:tgtEl>
                                        <p:attrNameLst>
                                          <p:attrName>ppt_w</p:attrName>
                                        </p:attrNameLst>
                                      </p:cBhvr>
                                      <p:tavLst>
                                        <p:tav tm="0">
                                          <p:val>
                                            <p:fltVal val="0"/>
                                          </p:val>
                                        </p:tav>
                                        <p:tav tm="100000">
                                          <p:val>
                                            <p:strVal val="#ppt_w"/>
                                          </p:val>
                                        </p:tav>
                                      </p:tavLst>
                                    </p:anim>
                                    <p:anim calcmode="lin" valueType="num">
                                      <p:cBhvr>
                                        <p:cTn id="130" dur="1000" fill="hold"/>
                                        <p:tgtEl>
                                          <p:spTgt spid="54"/>
                                        </p:tgtEl>
                                        <p:attrNameLst>
                                          <p:attrName>ppt_h</p:attrName>
                                        </p:attrNameLst>
                                      </p:cBhvr>
                                      <p:tavLst>
                                        <p:tav tm="0">
                                          <p:val>
                                            <p:fltVal val="0"/>
                                          </p:val>
                                        </p:tav>
                                        <p:tav tm="100000">
                                          <p:val>
                                            <p:strVal val="#ppt_h"/>
                                          </p:val>
                                        </p:tav>
                                      </p:tavLst>
                                    </p:anim>
                                    <p:anim calcmode="lin" valueType="num">
                                      <p:cBhvr>
                                        <p:cTn id="131" dur="1000" fill="hold"/>
                                        <p:tgtEl>
                                          <p:spTgt spid="54"/>
                                        </p:tgtEl>
                                        <p:attrNameLst>
                                          <p:attrName>style.rotation</p:attrName>
                                        </p:attrNameLst>
                                      </p:cBhvr>
                                      <p:tavLst>
                                        <p:tav tm="0">
                                          <p:val>
                                            <p:fltVal val="90"/>
                                          </p:val>
                                        </p:tav>
                                        <p:tav tm="100000">
                                          <p:val>
                                            <p:fltVal val="0"/>
                                          </p:val>
                                        </p:tav>
                                      </p:tavLst>
                                    </p:anim>
                                    <p:animEffect transition="in" filter="fade">
                                      <p:cBhvr>
                                        <p:cTn id="132" dur="1000"/>
                                        <p:tgtEl>
                                          <p:spTgt spid="54"/>
                                        </p:tgtEl>
                                      </p:cBhvr>
                                    </p:animEffect>
                                  </p:childTnLst>
                                </p:cTn>
                              </p:par>
                            </p:childTnLst>
                          </p:cTn>
                        </p:par>
                      </p:childTnLst>
                    </p:cTn>
                  </p:par>
                  <p:par>
                    <p:cTn id="133" fill="hold">
                      <p:stCondLst>
                        <p:cond delay="indefinite"/>
                      </p:stCondLst>
                      <p:childTnLst>
                        <p:par>
                          <p:cTn id="134" fill="hold">
                            <p:stCondLst>
                              <p:cond delay="0"/>
                            </p:stCondLst>
                            <p:childTnLst>
                              <p:par>
                                <p:cTn id="135" presetID="6" presetClass="entr" presetSubtype="16" fill="hold" grpId="0" nodeType="clickEffect">
                                  <p:stCondLst>
                                    <p:cond delay="1000"/>
                                  </p:stCondLst>
                                  <p:childTnLst>
                                    <p:set>
                                      <p:cBhvr>
                                        <p:cTn id="136" dur="1" fill="hold">
                                          <p:stCondLst>
                                            <p:cond delay="0"/>
                                          </p:stCondLst>
                                        </p:cTn>
                                        <p:tgtEl>
                                          <p:spTgt spid="61"/>
                                        </p:tgtEl>
                                        <p:attrNameLst>
                                          <p:attrName>style.visibility</p:attrName>
                                        </p:attrNameLst>
                                      </p:cBhvr>
                                      <p:to>
                                        <p:strVal val="visible"/>
                                      </p:to>
                                    </p:set>
                                    <p:animEffect transition="in" filter="circle(in)">
                                      <p:cBhvr>
                                        <p:cTn id="137" dur="20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9" grpId="0" animBg="1"/>
      <p:bldP spid="50" grpId="0" animBg="1"/>
      <p:bldP spid="51" grpId="0" animBg="1"/>
      <p:bldP spid="52" grpId="0" animBg="1"/>
      <p:bldP spid="53" grpId="0" animBg="1"/>
      <p:bldP spid="54" grpId="0" animBg="1"/>
      <p:bldP spid="56" grpId="0" animBg="1"/>
      <p:bldP spid="58" grpId="0" animBg="1"/>
      <p:bldP spid="59" grpId="0" animBg="1"/>
      <p:bldP spid="60" grpId="0" animBg="1"/>
      <p:bldP spid="61" grpId="0" animBg="1"/>
      <p:bldP spid="6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942975" y="1402558"/>
            <a:ext cx="2266950" cy="2060972"/>
            <a:chOff x="936563" y="1869446"/>
            <a:chExt cx="3327177" cy="3025534"/>
          </a:xfrm>
        </p:grpSpPr>
        <p:sp>
          <p:nvSpPr>
            <p:cNvPr id="3" name="Rectangle 104"/>
            <p:cNvSpPr>
              <a:spLocks noChangeArrowheads="1"/>
            </p:cNvSpPr>
            <p:nvPr/>
          </p:nvSpPr>
          <p:spPr bwMode="auto">
            <a:xfrm>
              <a:off x="936563" y="2536493"/>
              <a:ext cx="451491" cy="1685485"/>
            </a:xfrm>
            <a:prstGeom prst="rect">
              <a:avLst/>
            </a:prstGeom>
            <a:solidFill>
              <a:schemeClr val="bg1">
                <a:alpha val="7803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4" name="Freeform 105"/>
            <p:cNvSpPr>
              <a:spLocks/>
            </p:cNvSpPr>
            <p:nvPr/>
          </p:nvSpPr>
          <p:spPr bwMode="auto">
            <a:xfrm>
              <a:off x="2056338" y="1869446"/>
              <a:ext cx="449502" cy="667047"/>
            </a:xfrm>
            <a:custGeom>
              <a:avLst/>
              <a:gdLst>
                <a:gd name="T0" fmla="*/ 2147483647 w 226"/>
                <a:gd name="T1" fmla="*/ 2147483647 h 224"/>
                <a:gd name="T2" fmla="*/ 0 w 226"/>
                <a:gd name="T3" fmla="*/ 0 h 224"/>
                <a:gd name="T4" fmla="*/ 0 w 226"/>
                <a:gd name="T5" fmla="*/ 2147483647 h 224"/>
                <a:gd name="T6" fmla="*/ 2147483647 w 226"/>
                <a:gd name="T7" fmla="*/ 2147483647 h 2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6" h="224">
                  <a:moveTo>
                    <a:pt x="226" y="224"/>
                  </a:moveTo>
                  <a:lnTo>
                    <a:pt x="0" y="0"/>
                  </a:lnTo>
                  <a:lnTo>
                    <a:pt x="0" y="224"/>
                  </a:lnTo>
                  <a:lnTo>
                    <a:pt x="226" y="224"/>
                  </a:lnTo>
                  <a:close/>
                </a:path>
              </a:pathLst>
            </a:custGeom>
            <a:solidFill>
              <a:schemeClr val="bg1">
                <a:alpha val="30196"/>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 name="Freeform 106"/>
            <p:cNvSpPr>
              <a:spLocks/>
            </p:cNvSpPr>
            <p:nvPr/>
          </p:nvSpPr>
          <p:spPr bwMode="auto">
            <a:xfrm>
              <a:off x="936563" y="4221977"/>
              <a:ext cx="451491" cy="673003"/>
            </a:xfrm>
            <a:custGeom>
              <a:avLst/>
              <a:gdLst>
                <a:gd name="T0" fmla="*/ 2147483647 w 227"/>
                <a:gd name="T1" fmla="*/ 0 h 226"/>
                <a:gd name="T2" fmla="*/ 0 w 227"/>
                <a:gd name="T3" fmla="*/ 0 h 226"/>
                <a:gd name="T4" fmla="*/ 2147483647 w 227"/>
                <a:gd name="T5" fmla="*/ 2147483647 h 226"/>
                <a:gd name="T6" fmla="*/ 2147483647 w 227"/>
                <a:gd name="T7" fmla="*/ 0 h 2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7" h="226">
                  <a:moveTo>
                    <a:pt x="227" y="0"/>
                  </a:moveTo>
                  <a:lnTo>
                    <a:pt x="0" y="0"/>
                  </a:lnTo>
                  <a:lnTo>
                    <a:pt x="227" y="226"/>
                  </a:lnTo>
                  <a:lnTo>
                    <a:pt x="227" y="0"/>
                  </a:lnTo>
                  <a:close/>
                </a:path>
              </a:pathLst>
            </a:custGeom>
            <a:solidFill>
              <a:schemeClr val="bg1">
                <a:alpha val="30196"/>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6" name="Freeform 107"/>
            <p:cNvSpPr>
              <a:spLocks/>
            </p:cNvSpPr>
            <p:nvPr/>
          </p:nvSpPr>
          <p:spPr bwMode="auto">
            <a:xfrm>
              <a:off x="2056338" y="4221977"/>
              <a:ext cx="449502" cy="673003"/>
            </a:xfrm>
            <a:custGeom>
              <a:avLst/>
              <a:gdLst>
                <a:gd name="T0" fmla="*/ 0 w 226"/>
                <a:gd name="T1" fmla="*/ 2147483647 h 226"/>
                <a:gd name="T2" fmla="*/ 2147483647 w 226"/>
                <a:gd name="T3" fmla="*/ 0 h 226"/>
                <a:gd name="T4" fmla="*/ 0 w 226"/>
                <a:gd name="T5" fmla="*/ 0 h 226"/>
                <a:gd name="T6" fmla="*/ 0 w 226"/>
                <a:gd name="T7" fmla="*/ 2147483647 h 2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6" h="226">
                  <a:moveTo>
                    <a:pt x="0" y="226"/>
                  </a:moveTo>
                  <a:lnTo>
                    <a:pt x="226" y="0"/>
                  </a:lnTo>
                  <a:lnTo>
                    <a:pt x="0" y="0"/>
                  </a:lnTo>
                  <a:lnTo>
                    <a:pt x="0" y="226"/>
                  </a:lnTo>
                  <a:close/>
                </a:path>
              </a:pathLst>
            </a:custGeom>
            <a:solidFill>
              <a:schemeClr val="bg1">
                <a:alpha val="30196"/>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7" name="Freeform 108"/>
            <p:cNvSpPr>
              <a:spLocks/>
            </p:cNvSpPr>
            <p:nvPr/>
          </p:nvSpPr>
          <p:spPr bwMode="auto">
            <a:xfrm>
              <a:off x="936563" y="1869446"/>
              <a:ext cx="451491" cy="667047"/>
            </a:xfrm>
            <a:custGeom>
              <a:avLst/>
              <a:gdLst>
                <a:gd name="T0" fmla="*/ 2147483647 w 227"/>
                <a:gd name="T1" fmla="*/ 0 h 224"/>
                <a:gd name="T2" fmla="*/ 0 w 227"/>
                <a:gd name="T3" fmla="*/ 2147483647 h 224"/>
                <a:gd name="T4" fmla="*/ 2147483647 w 227"/>
                <a:gd name="T5" fmla="*/ 2147483647 h 224"/>
                <a:gd name="T6" fmla="*/ 2147483647 w 227"/>
                <a:gd name="T7" fmla="*/ 0 h 2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7" h="224">
                  <a:moveTo>
                    <a:pt x="227" y="0"/>
                  </a:moveTo>
                  <a:lnTo>
                    <a:pt x="0" y="224"/>
                  </a:lnTo>
                  <a:lnTo>
                    <a:pt x="227" y="224"/>
                  </a:lnTo>
                  <a:lnTo>
                    <a:pt x="227" y="0"/>
                  </a:lnTo>
                  <a:close/>
                </a:path>
              </a:pathLst>
            </a:custGeom>
            <a:solidFill>
              <a:schemeClr val="bg1">
                <a:alpha val="30196"/>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Rectangle 109"/>
            <p:cNvSpPr>
              <a:spLocks noChangeArrowheads="1"/>
            </p:cNvSpPr>
            <p:nvPr/>
          </p:nvSpPr>
          <p:spPr bwMode="auto">
            <a:xfrm>
              <a:off x="2056338" y="2536493"/>
              <a:ext cx="449502" cy="1685485"/>
            </a:xfrm>
            <a:prstGeom prst="rect">
              <a:avLst/>
            </a:prstGeom>
            <a:solidFill>
              <a:schemeClr val="bg1">
                <a:alpha val="7803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9" name="Rectangle 110"/>
            <p:cNvSpPr>
              <a:spLocks noChangeArrowheads="1"/>
            </p:cNvSpPr>
            <p:nvPr/>
          </p:nvSpPr>
          <p:spPr bwMode="auto">
            <a:xfrm>
              <a:off x="1388053" y="1869446"/>
              <a:ext cx="668286" cy="66704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0" name="Rectangle 111"/>
            <p:cNvSpPr>
              <a:spLocks noChangeArrowheads="1"/>
            </p:cNvSpPr>
            <p:nvPr/>
          </p:nvSpPr>
          <p:spPr bwMode="auto">
            <a:xfrm>
              <a:off x="1388053" y="4221977"/>
              <a:ext cx="668286" cy="673003"/>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grpSp>
          <p:nvGrpSpPr>
            <p:cNvPr id="11" name="组合 67"/>
            <p:cNvGrpSpPr>
              <a:grpSpLocks/>
            </p:cNvGrpSpPr>
            <p:nvPr/>
          </p:nvGrpSpPr>
          <p:grpSpPr bwMode="auto">
            <a:xfrm>
              <a:off x="2758814" y="1869446"/>
              <a:ext cx="1504926" cy="3025534"/>
              <a:chOff x="5600700" y="2627313"/>
              <a:chExt cx="993775" cy="1609726"/>
            </a:xfrm>
          </p:grpSpPr>
          <p:sp>
            <p:nvSpPr>
              <p:cNvPr id="12" name="Freeform 5"/>
              <p:cNvSpPr>
                <a:spLocks/>
              </p:cNvSpPr>
              <p:nvPr/>
            </p:nvSpPr>
            <p:spPr bwMode="auto">
              <a:xfrm>
                <a:off x="6238875" y="3429001"/>
                <a:ext cx="352425" cy="808038"/>
              </a:xfrm>
              <a:custGeom>
                <a:avLst/>
                <a:gdLst>
                  <a:gd name="T0" fmla="*/ 2147483647 w 222"/>
                  <a:gd name="T1" fmla="*/ 2147483647 h 509"/>
                  <a:gd name="T2" fmla="*/ 2147483647 w 222"/>
                  <a:gd name="T3" fmla="*/ 0 h 509"/>
                  <a:gd name="T4" fmla="*/ 2147483647 w 222"/>
                  <a:gd name="T5" fmla="*/ 0 h 509"/>
                  <a:gd name="T6" fmla="*/ 0 w 222"/>
                  <a:gd name="T7" fmla="*/ 2147483647 h 509"/>
                  <a:gd name="T8" fmla="*/ 0 w 222"/>
                  <a:gd name="T9" fmla="*/ 2147483647 h 509"/>
                  <a:gd name="T10" fmla="*/ 2147483647 w 222"/>
                  <a:gd name="T11" fmla="*/ 2147483647 h 509"/>
                  <a:gd name="T12" fmla="*/ 2147483647 w 222"/>
                  <a:gd name="T13" fmla="*/ 2147483647 h 50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2" h="509">
                    <a:moveTo>
                      <a:pt x="222" y="112"/>
                    </a:moveTo>
                    <a:lnTo>
                      <a:pt x="112" y="0"/>
                    </a:lnTo>
                    <a:lnTo>
                      <a:pt x="0" y="112"/>
                    </a:lnTo>
                    <a:lnTo>
                      <a:pt x="0" y="509"/>
                    </a:lnTo>
                    <a:lnTo>
                      <a:pt x="222" y="286"/>
                    </a:lnTo>
                    <a:lnTo>
                      <a:pt x="222" y="112"/>
                    </a:lnTo>
                    <a:close/>
                  </a:path>
                </a:pathLst>
              </a:custGeom>
              <a:solidFill>
                <a:schemeClr val="bg1">
                  <a:alpha val="78038"/>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 name="Freeform 6"/>
              <p:cNvSpPr>
                <a:spLocks/>
              </p:cNvSpPr>
              <p:nvPr/>
            </p:nvSpPr>
            <p:spPr bwMode="auto">
              <a:xfrm>
                <a:off x="6238875" y="2627313"/>
                <a:ext cx="355600" cy="801688"/>
              </a:xfrm>
              <a:custGeom>
                <a:avLst/>
                <a:gdLst>
                  <a:gd name="T0" fmla="*/ 2147483647 w 224"/>
                  <a:gd name="T1" fmla="*/ 2147483647 h 505"/>
                  <a:gd name="T2" fmla="*/ 2147483647 w 224"/>
                  <a:gd name="T3" fmla="*/ 2147483647 h 505"/>
                  <a:gd name="T4" fmla="*/ 0 w 224"/>
                  <a:gd name="T5" fmla="*/ 0 h 505"/>
                  <a:gd name="T6" fmla="*/ 0 w 224"/>
                  <a:gd name="T7" fmla="*/ 2147483647 h 505"/>
                  <a:gd name="T8" fmla="*/ 0 w 224"/>
                  <a:gd name="T9" fmla="*/ 2147483647 h 505"/>
                  <a:gd name="T10" fmla="*/ 2147483647 w 224"/>
                  <a:gd name="T11" fmla="*/ 2147483647 h 505"/>
                  <a:gd name="T12" fmla="*/ 2147483647 w 224"/>
                  <a:gd name="T13" fmla="*/ 2147483647 h 50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24" h="505">
                    <a:moveTo>
                      <a:pt x="224" y="391"/>
                    </a:moveTo>
                    <a:lnTo>
                      <a:pt x="224" y="224"/>
                    </a:lnTo>
                    <a:lnTo>
                      <a:pt x="0" y="0"/>
                    </a:lnTo>
                    <a:lnTo>
                      <a:pt x="0" y="224"/>
                    </a:lnTo>
                    <a:lnTo>
                      <a:pt x="0" y="391"/>
                    </a:lnTo>
                    <a:lnTo>
                      <a:pt x="112" y="505"/>
                    </a:lnTo>
                    <a:lnTo>
                      <a:pt x="224" y="391"/>
                    </a:lnTo>
                    <a:close/>
                  </a:path>
                </a:pathLst>
              </a:custGeom>
              <a:solidFill>
                <a:schemeClr val="bg1">
                  <a:alpha val="78038"/>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 name="Freeform 7"/>
              <p:cNvSpPr>
                <a:spLocks/>
              </p:cNvSpPr>
              <p:nvPr/>
            </p:nvSpPr>
            <p:spPr bwMode="auto">
              <a:xfrm>
                <a:off x="6238875" y="3248026"/>
                <a:ext cx="177800" cy="358775"/>
              </a:xfrm>
              <a:custGeom>
                <a:avLst/>
                <a:gdLst>
                  <a:gd name="T0" fmla="*/ 0 w 112"/>
                  <a:gd name="T1" fmla="*/ 0 h 226"/>
                  <a:gd name="T2" fmla="*/ 0 w 112"/>
                  <a:gd name="T3" fmla="*/ 2147483647 h 226"/>
                  <a:gd name="T4" fmla="*/ 2147483647 w 112"/>
                  <a:gd name="T5" fmla="*/ 2147483647 h 226"/>
                  <a:gd name="T6" fmla="*/ 0 w 112"/>
                  <a:gd name="T7" fmla="*/ 0 h 2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2" h="226">
                    <a:moveTo>
                      <a:pt x="0" y="0"/>
                    </a:moveTo>
                    <a:lnTo>
                      <a:pt x="0" y="226"/>
                    </a:lnTo>
                    <a:lnTo>
                      <a:pt x="112" y="114"/>
                    </a:lnTo>
                    <a:lnTo>
                      <a:pt x="0" y="0"/>
                    </a:lnTo>
                    <a:close/>
                  </a:path>
                </a:pathLst>
              </a:custGeom>
              <a:solidFill>
                <a:schemeClr val="bg1">
                  <a:alpha val="30196"/>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 name="Freeform 8"/>
              <p:cNvSpPr>
                <a:spLocks/>
              </p:cNvSpPr>
              <p:nvPr/>
            </p:nvSpPr>
            <p:spPr bwMode="auto">
              <a:xfrm>
                <a:off x="5600700" y="2627313"/>
                <a:ext cx="638175" cy="355600"/>
              </a:xfrm>
              <a:custGeom>
                <a:avLst/>
                <a:gdLst>
                  <a:gd name="T0" fmla="*/ 0 w 402"/>
                  <a:gd name="T1" fmla="*/ 0 h 224"/>
                  <a:gd name="T2" fmla="*/ 2147483647 w 402"/>
                  <a:gd name="T3" fmla="*/ 2147483647 h 224"/>
                  <a:gd name="T4" fmla="*/ 0 w 402"/>
                  <a:gd name="T5" fmla="*/ 2147483647 h 224"/>
                  <a:gd name="T6" fmla="*/ 2147483647 w 402"/>
                  <a:gd name="T7" fmla="*/ 2147483647 h 224"/>
                  <a:gd name="T8" fmla="*/ 0 w 402"/>
                  <a:gd name="T9" fmla="*/ 2147483647 h 224"/>
                  <a:gd name="T10" fmla="*/ 2147483647 w 402"/>
                  <a:gd name="T11" fmla="*/ 2147483647 h 224"/>
                  <a:gd name="T12" fmla="*/ 0 w 402"/>
                  <a:gd name="T13" fmla="*/ 2147483647 h 224"/>
                  <a:gd name="T14" fmla="*/ 2147483647 w 402"/>
                  <a:gd name="T15" fmla="*/ 2147483647 h 224"/>
                  <a:gd name="T16" fmla="*/ 0 w 402"/>
                  <a:gd name="T17" fmla="*/ 2147483647 h 224"/>
                  <a:gd name="T18" fmla="*/ 2147483647 w 402"/>
                  <a:gd name="T19" fmla="*/ 2147483647 h 224"/>
                  <a:gd name="T20" fmla="*/ 2147483647 w 402"/>
                  <a:gd name="T21" fmla="*/ 2147483647 h 224"/>
                  <a:gd name="T22" fmla="*/ 2147483647 w 402"/>
                  <a:gd name="T23" fmla="*/ 0 h 224"/>
                  <a:gd name="T24" fmla="*/ 0 w 402"/>
                  <a:gd name="T25" fmla="*/ 0 h 2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02" h="224">
                    <a:moveTo>
                      <a:pt x="0" y="0"/>
                    </a:moveTo>
                    <a:lnTo>
                      <a:pt x="31" y="27"/>
                    </a:lnTo>
                    <a:lnTo>
                      <a:pt x="0" y="55"/>
                    </a:lnTo>
                    <a:lnTo>
                      <a:pt x="31" y="84"/>
                    </a:lnTo>
                    <a:lnTo>
                      <a:pt x="0" y="112"/>
                    </a:lnTo>
                    <a:lnTo>
                      <a:pt x="31" y="141"/>
                    </a:lnTo>
                    <a:lnTo>
                      <a:pt x="0" y="169"/>
                    </a:lnTo>
                    <a:lnTo>
                      <a:pt x="31" y="196"/>
                    </a:lnTo>
                    <a:lnTo>
                      <a:pt x="0" y="224"/>
                    </a:lnTo>
                    <a:lnTo>
                      <a:pt x="43" y="224"/>
                    </a:lnTo>
                    <a:lnTo>
                      <a:pt x="402" y="224"/>
                    </a:lnTo>
                    <a:lnTo>
                      <a:pt x="402" y="0"/>
                    </a:lnTo>
                    <a:lnTo>
                      <a:pt x="0" y="0"/>
                    </a:lnTo>
                    <a:close/>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 name="Freeform 9"/>
              <p:cNvSpPr>
                <a:spLocks/>
              </p:cNvSpPr>
              <p:nvPr/>
            </p:nvSpPr>
            <p:spPr bwMode="auto">
              <a:xfrm>
                <a:off x="5600700" y="3248026"/>
                <a:ext cx="638175" cy="358775"/>
              </a:xfrm>
              <a:custGeom>
                <a:avLst/>
                <a:gdLst>
                  <a:gd name="T0" fmla="*/ 0 w 402"/>
                  <a:gd name="T1" fmla="*/ 0 h 226"/>
                  <a:gd name="T2" fmla="*/ 2147483647 w 402"/>
                  <a:gd name="T3" fmla="*/ 2147483647 h 226"/>
                  <a:gd name="T4" fmla="*/ 0 w 402"/>
                  <a:gd name="T5" fmla="*/ 2147483647 h 226"/>
                  <a:gd name="T6" fmla="*/ 2147483647 w 402"/>
                  <a:gd name="T7" fmla="*/ 2147483647 h 226"/>
                  <a:gd name="T8" fmla="*/ 0 w 402"/>
                  <a:gd name="T9" fmla="*/ 2147483647 h 226"/>
                  <a:gd name="T10" fmla="*/ 2147483647 w 402"/>
                  <a:gd name="T11" fmla="*/ 2147483647 h 226"/>
                  <a:gd name="T12" fmla="*/ 0 w 402"/>
                  <a:gd name="T13" fmla="*/ 2147483647 h 226"/>
                  <a:gd name="T14" fmla="*/ 2147483647 w 402"/>
                  <a:gd name="T15" fmla="*/ 2147483647 h 226"/>
                  <a:gd name="T16" fmla="*/ 0 w 402"/>
                  <a:gd name="T17" fmla="*/ 2147483647 h 226"/>
                  <a:gd name="T18" fmla="*/ 2147483647 w 402"/>
                  <a:gd name="T19" fmla="*/ 2147483647 h 226"/>
                  <a:gd name="T20" fmla="*/ 2147483647 w 402"/>
                  <a:gd name="T21" fmla="*/ 0 h 226"/>
                  <a:gd name="T22" fmla="*/ 0 w 402"/>
                  <a:gd name="T23" fmla="*/ 0 h 22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02" h="226">
                    <a:moveTo>
                      <a:pt x="0" y="0"/>
                    </a:moveTo>
                    <a:lnTo>
                      <a:pt x="31" y="28"/>
                    </a:lnTo>
                    <a:lnTo>
                      <a:pt x="0" y="57"/>
                    </a:lnTo>
                    <a:lnTo>
                      <a:pt x="31" y="85"/>
                    </a:lnTo>
                    <a:lnTo>
                      <a:pt x="0" y="112"/>
                    </a:lnTo>
                    <a:lnTo>
                      <a:pt x="31" y="140"/>
                    </a:lnTo>
                    <a:lnTo>
                      <a:pt x="0" y="169"/>
                    </a:lnTo>
                    <a:lnTo>
                      <a:pt x="31" y="197"/>
                    </a:lnTo>
                    <a:lnTo>
                      <a:pt x="0" y="226"/>
                    </a:lnTo>
                    <a:lnTo>
                      <a:pt x="402" y="226"/>
                    </a:lnTo>
                    <a:lnTo>
                      <a:pt x="402" y="0"/>
                    </a:lnTo>
                    <a:lnTo>
                      <a:pt x="0" y="0"/>
                    </a:lnTo>
                    <a:close/>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10"/>
              <p:cNvSpPr>
                <a:spLocks/>
              </p:cNvSpPr>
              <p:nvPr/>
            </p:nvSpPr>
            <p:spPr bwMode="auto">
              <a:xfrm>
                <a:off x="5600700" y="3883026"/>
                <a:ext cx="638175" cy="354013"/>
              </a:xfrm>
              <a:custGeom>
                <a:avLst/>
                <a:gdLst>
                  <a:gd name="T0" fmla="*/ 0 w 402"/>
                  <a:gd name="T1" fmla="*/ 0 h 223"/>
                  <a:gd name="T2" fmla="*/ 2147483647 w 402"/>
                  <a:gd name="T3" fmla="*/ 2147483647 h 223"/>
                  <a:gd name="T4" fmla="*/ 0 w 402"/>
                  <a:gd name="T5" fmla="*/ 2147483647 h 223"/>
                  <a:gd name="T6" fmla="*/ 2147483647 w 402"/>
                  <a:gd name="T7" fmla="*/ 2147483647 h 223"/>
                  <a:gd name="T8" fmla="*/ 0 w 402"/>
                  <a:gd name="T9" fmla="*/ 2147483647 h 223"/>
                  <a:gd name="T10" fmla="*/ 2147483647 w 402"/>
                  <a:gd name="T11" fmla="*/ 2147483647 h 223"/>
                  <a:gd name="T12" fmla="*/ 0 w 402"/>
                  <a:gd name="T13" fmla="*/ 2147483647 h 223"/>
                  <a:gd name="T14" fmla="*/ 2147483647 w 402"/>
                  <a:gd name="T15" fmla="*/ 2147483647 h 223"/>
                  <a:gd name="T16" fmla="*/ 0 w 402"/>
                  <a:gd name="T17" fmla="*/ 2147483647 h 223"/>
                  <a:gd name="T18" fmla="*/ 2147483647 w 402"/>
                  <a:gd name="T19" fmla="*/ 2147483647 h 223"/>
                  <a:gd name="T20" fmla="*/ 2147483647 w 402"/>
                  <a:gd name="T21" fmla="*/ 0 h 223"/>
                  <a:gd name="T22" fmla="*/ 0 w 402"/>
                  <a:gd name="T23" fmla="*/ 0 h 2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02" h="223">
                    <a:moveTo>
                      <a:pt x="0" y="0"/>
                    </a:moveTo>
                    <a:lnTo>
                      <a:pt x="31" y="28"/>
                    </a:lnTo>
                    <a:lnTo>
                      <a:pt x="0" y="57"/>
                    </a:lnTo>
                    <a:lnTo>
                      <a:pt x="31" y="83"/>
                    </a:lnTo>
                    <a:lnTo>
                      <a:pt x="0" y="112"/>
                    </a:lnTo>
                    <a:lnTo>
                      <a:pt x="31" y="140"/>
                    </a:lnTo>
                    <a:lnTo>
                      <a:pt x="0" y="169"/>
                    </a:lnTo>
                    <a:lnTo>
                      <a:pt x="31" y="197"/>
                    </a:lnTo>
                    <a:lnTo>
                      <a:pt x="0" y="223"/>
                    </a:lnTo>
                    <a:lnTo>
                      <a:pt x="402" y="223"/>
                    </a:lnTo>
                    <a:lnTo>
                      <a:pt x="402" y="0"/>
                    </a:lnTo>
                    <a:lnTo>
                      <a:pt x="0" y="0"/>
                    </a:lnTo>
                    <a:close/>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sp>
        <p:nvSpPr>
          <p:cNvPr id="18" name="文本框 17"/>
          <p:cNvSpPr txBox="1">
            <a:spLocks noChangeArrowheads="1"/>
          </p:cNvSpPr>
          <p:nvPr/>
        </p:nvSpPr>
        <p:spPr bwMode="auto">
          <a:xfrm>
            <a:off x="3726656" y="1416844"/>
            <a:ext cx="4295910"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4950" dirty="0" smtClean="0">
                <a:solidFill>
                  <a:schemeClr val="bg1"/>
                </a:solidFill>
                <a:latin typeface="微软雅黑" pitchFamily="34" charset="-122"/>
                <a:ea typeface="微软雅黑" pitchFamily="34" charset="-122"/>
              </a:rPr>
              <a:t>财政改革进程</a:t>
            </a:r>
            <a:endParaRPr lang="zh-CN" altLang="en-US" sz="4950" dirty="0">
              <a:solidFill>
                <a:schemeClr val="bg1"/>
              </a:solidFill>
              <a:latin typeface="微软雅黑" pitchFamily="34" charset="-122"/>
              <a:ea typeface="微软雅黑" pitchFamily="34" charset="-122"/>
            </a:endParaRPr>
          </a:p>
        </p:txBody>
      </p:sp>
      <p:grpSp>
        <p:nvGrpSpPr>
          <p:cNvPr id="20" name="组合 19"/>
          <p:cNvGrpSpPr/>
          <p:nvPr/>
        </p:nvGrpSpPr>
        <p:grpSpPr>
          <a:xfrm>
            <a:off x="4080637" y="2323479"/>
            <a:ext cx="3693794" cy="592747"/>
            <a:chOff x="2010225" y="4867691"/>
            <a:chExt cx="5421087" cy="869927"/>
          </a:xfrm>
          <a:solidFill>
            <a:schemeClr val="bg1"/>
          </a:solidFill>
        </p:grpSpPr>
        <p:sp>
          <p:nvSpPr>
            <p:cNvPr id="21" name="Freeform 63"/>
            <p:cNvSpPr>
              <a:spLocks/>
            </p:cNvSpPr>
            <p:nvPr/>
          </p:nvSpPr>
          <p:spPr bwMode="auto">
            <a:xfrm>
              <a:off x="5452985" y="5280823"/>
              <a:ext cx="1978327" cy="47023"/>
            </a:xfrm>
            <a:custGeom>
              <a:avLst/>
              <a:gdLst>
                <a:gd name="T0" fmla="*/ 0 w 589"/>
                <a:gd name="T1" fmla="*/ 0 h 14"/>
                <a:gd name="T2" fmla="*/ 589 w 589"/>
                <a:gd name="T3" fmla="*/ 2 h 14"/>
                <a:gd name="T4" fmla="*/ 0 w 589"/>
                <a:gd name="T5" fmla="*/ 14 h 14"/>
                <a:gd name="T6" fmla="*/ 0 w 589"/>
                <a:gd name="T7" fmla="*/ 0 h 14"/>
              </a:gdLst>
              <a:ahLst/>
              <a:cxnLst>
                <a:cxn ang="0">
                  <a:pos x="T0" y="T1"/>
                </a:cxn>
                <a:cxn ang="0">
                  <a:pos x="T2" y="T3"/>
                </a:cxn>
                <a:cxn ang="0">
                  <a:pos x="T4" y="T5"/>
                </a:cxn>
                <a:cxn ang="0">
                  <a:pos x="T6" y="T7"/>
                </a:cxn>
              </a:cxnLst>
              <a:rect l="0" t="0" r="r" b="b"/>
              <a:pathLst>
                <a:path w="589" h="14">
                  <a:moveTo>
                    <a:pt x="0" y="0"/>
                  </a:moveTo>
                  <a:lnTo>
                    <a:pt x="589" y="2"/>
                  </a:lnTo>
                  <a:lnTo>
                    <a:pt x="0" y="14"/>
                  </a:lnTo>
                  <a:lnTo>
                    <a:pt x="0" y="0"/>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2" name="Freeform 64"/>
            <p:cNvSpPr>
              <a:spLocks/>
            </p:cNvSpPr>
            <p:nvPr/>
          </p:nvSpPr>
          <p:spPr bwMode="auto">
            <a:xfrm>
              <a:off x="2010225" y="5270746"/>
              <a:ext cx="1978327" cy="57099"/>
            </a:xfrm>
            <a:custGeom>
              <a:avLst/>
              <a:gdLst>
                <a:gd name="T0" fmla="*/ 589 w 589"/>
                <a:gd name="T1" fmla="*/ 17 h 17"/>
                <a:gd name="T2" fmla="*/ 0 w 589"/>
                <a:gd name="T3" fmla="*/ 0 h 17"/>
                <a:gd name="T4" fmla="*/ 589 w 589"/>
                <a:gd name="T5" fmla="*/ 3 h 17"/>
                <a:gd name="T6" fmla="*/ 589 w 589"/>
                <a:gd name="T7" fmla="*/ 17 h 17"/>
              </a:gdLst>
              <a:ahLst/>
              <a:cxnLst>
                <a:cxn ang="0">
                  <a:pos x="T0" y="T1"/>
                </a:cxn>
                <a:cxn ang="0">
                  <a:pos x="T2" y="T3"/>
                </a:cxn>
                <a:cxn ang="0">
                  <a:pos x="T4" y="T5"/>
                </a:cxn>
                <a:cxn ang="0">
                  <a:pos x="T6" y="T7"/>
                </a:cxn>
              </a:cxnLst>
              <a:rect l="0" t="0" r="r" b="b"/>
              <a:pathLst>
                <a:path w="589" h="17">
                  <a:moveTo>
                    <a:pt x="589" y="17"/>
                  </a:moveTo>
                  <a:lnTo>
                    <a:pt x="0" y="0"/>
                  </a:lnTo>
                  <a:lnTo>
                    <a:pt x="589" y="3"/>
                  </a:lnTo>
                  <a:lnTo>
                    <a:pt x="589" y="17"/>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3" name="Freeform 65"/>
            <p:cNvSpPr>
              <a:spLocks/>
            </p:cNvSpPr>
            <p:nvPr/>
          </p:nvSpPr>
          <p:spPr bwMode="auto">
            <a:xfrm>
              <a:off x="3978476" y="5240517"/>
              <a:ext cx="614659" cy="497101"/>
            </a:xfrm>
            <a:custGeom>
              <a:avLst/>
              <a:gdLst>
                <a:gd name="T0" fmla="*/ 61 w 77"/>
                <a:gd name="T1" fmla="*/ 15 h 62"/>
                <a:gd name="T2" fmla="*/ 28 w 77"/>
                <a:gd name="T3" fmla="*/ 2 h 62"/>
                <a:gd name="T4" fmla="*/ 1 w 77"/>
                <a:gd name="T5" fmla="*/ 24 h 62"/>
                <a:gd name="T6" fmla="*/ 20 w 77"/>
                <a:gd name="T7" fmla="*/ 34 h 62"/>
                <a:gd name="T8" fmla="*/ 48 w 77"/>
                <a:gd name="T9" fmla="*/ 20 h 62"/>
                <a:gd name="T10" fmla="*/ 57 w 77"/>
                <a:gd name="T11" fmla="*/ 13 h 62"/>
                <a:gd name="T12" fmla="*/ 56 w 77"/>
                <a:gd name="T13" fmla="*/ 12 h 62"/>
                <a:gd name="T14" fmla="*/ 20 w 77"/>
                <a:gd name="T15" fmla="*/ 33 h 62"/>
                <a:gd name="T16" fmla="*/ 2 w 77"/>
                <a:gd name="T17" fmla="*/ 23 h 62"/>
                <a:gd name="T18" fmla="*/ 28 w 77"/>
                <a:gd name="T19" fmla="*/ 3 h 62"/>
                <a:gd name="T20" fmla="*/ 60 w 77"/>
                <a:gd name="T21" fmla="*/ 16 h 62"/>
                <a:gd name="T22" fmla="*/ 60 w 77"/>
                <a:gd name="T23" fmla="*/ 49 h 62"/>
                <a:gd name="T24" fmla="*/ 35 w 77"/>
                <a:gd name="T25" fmla="*/ 45 h 62"/>
                <a:gd name="T26" fmla="*/ 61 w 77"/>
                <a:gd name="T27" fmla="*/ 50 h 62"/>
                <a:gd name="T28" fmla="*/ 61 w 77"/>
                <a:gd name="T29"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62">
                  <a:moveTo>
                    <a:pt x="61" y="15"/>
                  </a:moveTo>
                  <a:cubicBezTo>
                    <a:pt x="61" y="15"/>
                    <a:pt x="51" y="1"/>
                    <a:pt x="28" y="2"/>
                  </a:cubicBezTo>
                  <a:cubicBezTo>
                    <a:pt x="28" y="2"/>
                    <a:pt x="1" y="4"/>
                    <a:pt x="1" y="24"/>
                  </a:cubicBezTo>
                  <a:cubicBezTo>
                    <a:pt x="1" y="24"/>
                    <a:pt x="2" y="35"/>
                    <a:pt x="20" y="34"/>
                  </a:cubicBezTo>
                  <a:cubicBezTo>
                    <a:pt x="20" y="34"/>
                    <a:pt x="29" y="34"/>
                    <a:pt x="48" y="20"/>
                  </a:cubicBezTo>
                  <a:cubicBezTo>
                    <a:pt x="48" y="20"/>
                    <a:pt x="52" y="17"/>
                    <a:pt x="57" y="13"/>
                  </a:cubicBezTo>
                  <a:cubicBezTo>
                    <a:pt x="56" y="12"/>
                    <a:pt x="56" y="12"/>
                    <a:pt x="56" y="12"/>
                  </a:cubicBezTo>
                  <a:cubicBezTo>
                    <a:pt x="56" y="12"/>
                    <a:pt x="31" y="33"/>
                    <a:pt x="20" y="33"/>
                  </a:cubicBezTo>
                  <a:cubicBezTo>
                    <a:pt x="20" y="33"/>
                    <a:pt x="3" y="36"/>
                    <a:pt x="2" y="23"/>
                  </a:cubicBezTo>
                  <a:cubicBezTo>
                    <a:pt x="2" y="23"/>
                    <a:pt x="0" y="5"/>
                    <a:pt x="28" y="3"/>
                  </a:cubicBezTo>
                  <a:cubicBezTo>
                    <a:pt x="28" y="3"/>
                    <a:pt x="46" y="0"/>
                    <a:pt x="60" y="16"/>
                  </a:cubicBezTo>
                  <a:cubicBezTo>
                    <a:pt x="60" y="16"/>
                    <a:pt x="76" y="33"/>
                    <a:pt x="60" y="49"/>
                  </a:cubicBezTo>
                  <a:cubicBezTo>
                    <a:pt x="60" y="49"/>
                    <a:pt x="48" y="61"/>
                    <a:pt x="35" y="45"/>
                  </a:cubicBezTo>
                  <a:cubicBezTo>
                    <a:pt x="35" y="45"/>
                    <a:pt x="44" y="62"/>
                    <a:pt x="61" y="50"/>
                  </a:cubicBezTo>
                  <a:cubicBezTo>
                    <a:pt x="61" y="50"/>
                    <a:pt x="77" y="36"/>
                    <a:pt x="61" y="15"/>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4" name="Freeform 66"/>
            <p:cNvSpPr>
              <a:spLocks/>
            </p:cNvSpPr>
            <p:nvPr/>
          </p:nvSpPr>
          <p:spPr bwMode="auto">
            <a:xfrm>
              <a:off x="4441989" y="5264029"/>
              <a:ext cx="191451" cy="70535"/>
            </a:xfrm>
            <a:custGeom>
              <a:avLst/>
              <a:gdLst>
                <a:gd name="T0" fmla="*/ 0 w 24"/>
                <a:gd name="T1" fmla="*/ 8 h 9"/>
                <a:gd name="T2" fmla="*/ 24 w 24"/>
                <a:gd name="T3" fmla="*/ 5 h 9"/>
                <a:gd name="T4" fmla="*/ 1 w 24"/>
                <a:gd name="T5" fmla="*/ 9 h 9"/>
                <a:gd name="T6" fmla="*/ 0 w 24"/>
                <a:gd name="T7" fmla="*/ 8 h 9"/>
              </a:gdLst>
              <a:ahLst/>
              <a:cxnLst>
                <a:cxn ang="0">
                  <a:pos x="T0" y="T1"/>
                </a:cxn>
                <a:cxn ang="0">
                  <a:pos x="T2" y="T3"/>
                </a:cxn>
                <a:cxn ang="0">
                  <a:pos x="T4" y="T5"/>
                </a:cxn>
                <a:cxn ang="0">
                  <a:pos x="T6" y="T7"/>
                </a:cxn>
              </a:cxnLst>
              <a:rect l="0" t="0" r="r" b="b"/>
              <a:pathLst>
                <a:path w="24" h="9">
                  <a:moveTo>
                    <a:pt x="0" y="8"/>
                  </a:moveTo>
                  <a:cubicBezTo>
                    <a:pt x="0" y="8"/>
                    <a:pt x="13" y="0"/>
                    <a:pt x="24" y="5"/>
                  </a:cubicBezTo>
                  <a:cubicBezTo>
                    <a:pt x="24" y="5"/>
                    <a:pt x="14" y="1"/>
                    <a:pt x="1" y="9"/>
                  </a:cubicBezTo>
                  <a:lnTo>
                    <a:pt x="0" y="8"/>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5" name="Freeform 67"/>
            <p:cNvSpPr>
              <a:spLocks/>
            </p:cNvSpPr>
            <p:nvPr/>
          </p:nvSpPr>
          <p:spPr bwMode="auto">
            <a:xfrm>
              <a:off x="4156492" y="5287540"/>
              <a:ext cx="564277" cy="258627"/>
            </a:xfrm>
            <a:custGeom>
              <a:avLst/>
              <a:gdLst>
                <a:gd name="T0" fmla="*/ 0 w 71"/>
                <a:gd name="T1" fmla="*/ 30 h 32"/>
                <a:gd name="T2" fmla="*/ 13 w 71"/>
                <a:gd name="T3" fmla="*/ 26 h 32"/>
                <a:gd name="T4" fmla="*/ 38 w 71"/>
                <a:gd name="T5" fmla="*/ 10 h 32"/>
                <a:gd name="T6" fmla="*/ 64 w 71"/>
                <a:gd name="T7" fmla="*/ 4 h 32"/>
                <a:gd name="T8" fmla="*/ 70 w 71"/>
                <a:gd name="T9" fmla="*/ 13 h 32"/>
                <a:gd name="T10" fmla="*/ 63 w 71"/>
                <a:gd name="T11" fmla="*/ 21 h 32"/>
                <a:gd name="T12" fmla="*/ 55 w 71"/>
                <a:gd name="T13" fmla="*/ 16 h 32"/>
                <a:gd name="T14" fmla="*/ 59 w 71"/>
                <a:gd name="T15" fmla="*/ 20 h 32"/>
                <a:gd name="T16" fmla="*/ 63 w 71"/>
                <a:gd name="T17" fmla="*/ 20 h 32"/>
                <a:gd name="T18" fmla="*/ 70 w 71"/>
                <a:gd name="T19" fmla="*/ 13 h 32"/>
                <a:gd name="T20" fmla="*/ 64 w 71"/>
                <a:gd name="T21" fmla="*/ 5 h 32"/>
                <a:gd name="T22" fmla="*/ 39 w 71"/>
                <a:gd name="T23" fmla="*/ 11 h 32"/>
                <a:gd name="T24" fmla="*/ 14 w 71"/>
                <a:gd name="T25" fmla="*/ 28 h 32"/>
                <a:gd name="T26" fmla="*/ 0 w 71"/>
                <a:gd name="T2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 h="32">
                  <a:moveTo>
                    <a:pt x="0" y="30"/>
                  </a:moveTo>
                  <a:cubicBezTo>
                    <a:pt x="0" y="30"/>
                    <a:pt x="4" y="32"/>
                    <a:pt x="13" y="26"/>
                  </a:cubicBezTo>
                  <a:cubicBezTo>
                    <a:pt x="38" y="10"/>
                    <a:pt x="38" y="10"/>
                    <a:pt x="38" y="10"/>
                  </a:cubicBezTo>
                  <a:cubicBezTo>
                    <a:pt x="38" y="10"/>
                    <a:pt x="55" y="0"/>
                    <a:pt x="64" y="4"/>
                  </a:cubicBezTo>
                  <a:cubicBezTo>
                    <a:pt x="64" y="4"/>
                    <a:pt x="71" y="6"/>
                    <a:pt x="70" y="13"/>
                  </a:cubicBezTo>
                  <a:cubicBezTo>
                    <a:pt x="70" y="13"/>
                    <a:pt x="71" y="20"/>
                    <a:pt x="63" y="21"/>
                  </a:cubicBezTo>
                  <a:cubicBezTo>
                    <a:pt x="63" y="21"/>
                    <a:pt x="55" y="22"/>
                    <a:pt x="55" y="16"/>
                  </a:cubicBezTo>
                  <a:cubicBezTo>
                    <a:pt x="55" y="16"/>
                    <a:pt x="57" y="16"/>
                    <a:pt x="59" y="20"/>
                  </a:cubicBezTo>
                  <a:cubicBezTo>
                    <a:pt x="59" y="20"/>
                    <a:pt x="61" y="21"/>
                    <a:pt x="63" y="20"/>
                  </a:cubicBezTo>
                  <a:cubicBezTo>
                    <a:pt x="63" y="20"/>
                    <a:pt x="70" y="19"/>
                    <a:pt x="70" y="13"/>
                  </a:cubicBezTo>
                  <a:cubicBezTo>
                    <a:pt x="70" y="13"/>
                    <a:pt x="70" y="7"/>
                    <a:pt x="64" y="5"/>
                  </a:cubicBezTo>
                  <a:cubicBezTo>
                    <a:pt x="64" y="5"/>
                    <a:pt x="54" y="1"/>
                    <a:pt x="39" y="11"/>
                  </a:cubicBezTo>
                  <a:cubicBezTo>
                    <a:pt x="39" y="11"/>
                    <a:pt x="18" y="26"/>
                    <a:pt x="14" y="28"/>
                  </a:cubicBezTo>
                  <a:cubicBezTo>
                    <a:pt x="14" y="28"/>
                    <a:pt x="6" y="32"/>
                    <a:pt x="0" y="30"/>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6" name="Freeform 68"/>
            <p:cNvSpPr>
              <a:spLocks/>
            </p:cNvSpPr>
            <p:nvPr/>
          </p:nvSpPr>
          <p:spPr bwMode="auto">
            <a:xfrm>
              <a:off x="4616646" y="5455480"/>
              <a:ext cx="10076" cy="33588"/>
            </a:xfrm>
            <a:custGeom>
              <a:avLst/>
              <a:gdLst>
                <a:gd name="T0" fmla="*/ 0 w 1"/>
                <a:gd name="T1" fmla="*/ 0 h 4"/>
                <a:gd name="T2" fmla="*/ 1 w 1"/>
                <a:gd name="T3" fmla="*/ 0 h 4"/>
                <a:gd name="T4" fmla="*/ 0 w 1"/>
                <a:gd name="T5" fmla="*/ 4 h 4"/>
                <a:gd name="T6" fmla="*/ 0 w 1"/>
                <a:gd name="T7" fmla="*/ 0 h 4"/>
              </a:gdLst>
              <a:ahLst/>
              <a:cxnLst>
                <a:cxn ang="0">
                  <a:pos x="T0" y="T1"/>
                </a:cxn>
                <a:cxn ang="0">
                  <a:pos x="T2" y="T3"/>
                </a:cxn>
                <a:cxn ang="0">
                  <a:pos x="T4" y="T5"/>
                </a:cxn>
                <a:cxn ang="0">
                  <a:pos x="T6" y="T7"/>
                </a:cxn>
              </a:cxnLst>
              <a:rect l="0" t="0" r="r" b="b"/>
              <a:pathLst>
                <a:path w="1" h="4">
                  <a:moveTo>
                    <a:pt x="0" y="0"/>
                  </a:moveTo>
                  <a:cubicBezTo>
                    <a:pt x="1" y="0"/>
                    <a:pt x="1" y="0"/>
                    <a:pt x="1" y="0"/>
                  </a:cubicBezTo>
                  <a:cubicBezTo>
                    <a:pt x="1" y="0"/>
                    <a:pt x="1" y="2"/>
                    <a:pt x="0" y="4"/>
                  </a:cubicBezTo>
                  <a:cubicBezTo>
                    <a:pt x="0" y="4"/>
                    <a:pt x="1" y="1"/>
                    <a:pt x="0" y="0"/>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7" name="Freeform 69"/>
            <p:cNvSpPr>
              <a:spLocks/>
            </p:cNvSpPr>
            <p:nvPr/>
          </p:nvSpPr>
          <p:spPr bwMode="auto">
            <a:xfrm>
              <a:off x="3988552" y="4867691"/>
              <a:ext cx="604582" cy="490383"/>
            </a:xfrm>
            <a:custGeom>
              <a:avLst/>
              <a:gdLst>
                <a:gd name="T0" fmla="*/ 61 w 76"/>
                <a:gd name="T1" fmla="*/ 46 h 61"/>
                <a:gd name="T2" fmla="*/ 29 w 76"/>
                <a:gd name="T3" fmla="*/ 61 h 61"/>
                <a:gd name="T4" fmla="*/ 1 w 76"/>
                <a:gd name="T5" fmla="*/ 41 h 61"/>
                <a:gd name="T6" fmla="*/ 19 w 76"/>
                <a:gd name="T7" fmla="*/ 29 h 61"/>
                <a:gd name="T8" fmla="*/ 47 w 76"/>
                <a:gd name="T9" fmla="*/ 41 h 61"/>
                <a:gd name="T10" fmla="*/ 57 w 76"/>
                <a:gd name="T11" fmla="*/ 47 h 61"/>
                <a:gd name="T12" fmla="*/ 57 w 76"/>
                <a:gd name="T13" fmla="*/ 49 h 61"/>
                <a:gd name="T14" fmla="*/ 19 w 76"/>
                <a:gd name="T15" fmla="*/ 30 h 61"/>
                <a:gd name="T16" fmla="*/ 2 w 76"/>
                <a:gd name="T17" fmla="*/ 41 h 61"/>
                <a:gd name="T18" fmla="*/ 29 w 76"/>
                <a:gd name="T19" fmla="*/ 59 h 61"/>
                <a:gd name="T20" fmla="*/ 60 w 76"/>
                <a:gd name="T21" fmla="*/ 45 h 61"/>
                <a:gd name="T22" fmla="*/ 57 w 76"/>
                <a:gd name="T23" fmla="*/ 12 h 61"/>
                <a:gd name="T24" fmla="*/ 33 w 76"/>
                <a:gd name="T25" fmla="*/ 18 h 61"/>
                <a:gd name="T26" fmla="*/ 58 w 76"/>
                <a:gd name="T27" fmla="*/ 11 h 61"/>
                <a:gd name="T28" fmla="*/ 61 w 76"/>
                <a:gd name="T29"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61">
                  <a:moveTo>
                    <a:pt x="61" y="46"/>
                  </a:moveTo>
                  <a:cubicBezTo>
                    <a:pt x="61" y="46"/>
                    <a:pt x="52" y="60"/>
                    <a:pt x="29" y="61"/>
                  </a:cubicBezTo>
                  <a:cubicBezTo>
                    <a:pt x="29" y="61"/>
                    <a:pt x="2" y="61"/>
                    <a:pt x="1" y="41"/>
                  </a:cubicBezTo>
                  <a:cubicBezTo>
                    <a:pt x="1" y="41"/>
                    <a:pt x="1" y="29"/>
                    <a:pt x="19" y="29"/>
                  </a:cubicBezTo>
                  <a:cubicBezTo>
                    <a:pt x="19" y="29"/>
                    <a:pt x="28" y="28"/>
                    <a:pt x="47" y="41"/>
                  </a:cubicBezTo>
                  <a:cubicBezTo>
                    <a:pt x="47" y="41"/>
                    <a:pt x="52" y="44"/>
                    <a:pt x="57" y="47"/>
                  </a:cubicBezTo>
                  <a:cubicBezTo>
                    <a:pt x="57" y="49"/>
                    <a:pt x="57" y="49"/>
                    <a:pt x="57" y="49"/>
                  </a:cubicBezTo>
                  <a:cubicBezTo>
                    <a:pt x="57" y="49"/>
                    <a:pt x="30" y="30"/>
                    <a:pt x="19" y="30"/>
                  </a:cubicBezTo>
                  <a:cubicBezTo>
                    <a:pt x="19" y="30"/>
                    <a:pt x="2" y="29"/>
                    <a:pt x="2" y="41"/>
                  </a:cubicBezTo>
                  <a:cubicBezTo>
                    <a:pt x="2" y="41"/>
                    <a:pt x="0" y="59"/>
                    <a:pt x="29" y="59"/>
                  </a:cubicBezTo>
                  <a:cubicBezTo>
                    <a:pt x="29" y="59"/>
                    <a:pt x="47" y="61"/>
                    <a:pt x="60" y="45"/>
                  </a:cubicBezTo>
                  <a:cubicBezTo>
                    <a:pt x="60" y="45"/>
                    <a:pt x="75" y="27"/>
                    <a:pt x="57" y="12"/>
                  </a:cubicBezTo>
                  <a:cubicBezTo>
                    <a:pt x="57" y="12"/>
                    <a:pt x="45" y="0"/>
                    <a:pt x="33" y="18"/>
                  </a:cubicBezTo>
                  <a:cubicBezTo>
                    <a:pt x="33" y="18"/>
                    <a:pt x="41" y="0"/>
                    <a:pt x="58" y="11"/>
                  </a:cubicBezTo>
                  <a:cubicBezTo>
                    <a:pt x="58" y="11"/>
                    <a:pt x="76" y="24"/>
                    <a:pt x="61" y="46"/>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8" name="Freeform 70"/>
            <p:cNvSpPr>
              <a:spLocks/>
            </p:cNvSpPr>
            <p:nvPr/>
          </p:nvSpPr>
          <p:spPr bwMode="auto">
            <a:xfrm>
              <a:off x="4458783" y="5264029"/>
              <a:ext cx="181375" cy="63817"/>
            </a:xfrm>
            <a:custGeom>
              <a:avLst/>
              <a:gdLst>
                <a:gd name="T0" fmla="*/ 0 w 23"/>
                <a:gd name="T1" fmla="*/ 1 h 8"/>
                <a:gd name="T2" fmla="*/ 23 w 23"/>
                <a:gd name="T3" fmla="*/ 2 h 8"/>
                <a:gd name="T4" fmla="*/ 0 w 23"/>
                <a:gd name="T5" fmla="*/ 0 h 8"/>
                <a:gd name="T6" fmla="*/ 0 w 23"/>
                <a:gd name="T7" fmla="*/ 1 h 8"/>
              </a:gdLst>
              <a:ahLst/>
              <a:cxnLst>
                <a:cxn ang="0">
                  <a:pos x="T0" y="T1"/>
                </a:cxn>
                <a:cxn ang="0">
                  <a:pos x="T2" y="T3"/>
                </a:cxn>
                <a:cxn ang="0">
                  <a:pos x="T4" y="T5"/>
                </a:cxn>
                <a:cxn ang="0">
                  <a:pos x="T6" y="T7"/>
                </a:cxn>
              </a:cxnLst>
              <a:rect l="0" t="0" r="r" b="b"/>
              <a:pathLst>
                <a:path w="23" h="8">
                  <a:moveTo>
                    <a:pt x="0" y="1"/>
                  </a:moveTo>
                  <a:cubicBezTo>
                    <a:pt x="0" y="1"/>
                    <a:pt x="13" y="8"/>
                    <a:pt x="23" y="2"/>
                  </a:cubicBezTo>
                  <a:cubicBezTo>
                    <a:pt x="23" y="2"/>
                    <a:pt x="14" y="7"/>
                    <a:pt x="0" y="0"/>
                  </a:cubicBezTo>
                  <a:lnTo>
                    <a:pt x="0" y="1"/>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9" name="Freeform 71"/>
            <p:cNvSpPr>
              <a:spLocks/>
            </p:cNvSpPr>
            <p:nvPr/>
          </p:nvSpPr>
          <p:spPr bwMode="auto">
            <a:xfrm>
              <a:off x="4156492" y="5062501"/>
              <a:ext cx="570994" cy="241833"/>
            </a:xfrm>
            <a:custGeom>
              <a:avLst/>
              <a:gdLst>
                <a:gd name="T0" fmla="*/ 0 w 72"/>
                <a:gd name="T1" fmla="*/ 3 h 30"/>
                <a:gd name="T2" fmla="*/ 13 w 72"/>
                <a:gd name="T3" fmla="*/ 6 h 30"/>
                <a:gd name="T4" fmla="*/ 39 w 72"/>
                <a:gd name="T5" fmla="*/ 21 h 30"/>
                <a:gd name="T6" fmla="*/ 66 w 72"/>
                <a:gd name="T7" fmla="*/ 25 h 30"/>
                <a:gd name="T8" fmla="*/ 71 w 72"/>
                <a:gd name="T9" fmla="*/ 16 h 30"/>
                <a:gd name="T10" fmla="*/ 63 w 72"/>
                <a:gd name="T11" fmla="*/ 8 h 30"/>
                <a:gd name="T12" fmla="*/ 55 w 72"/>
                <a:gd name="T13" fmla="*/ 14 h 30"/>
                <a:gd name="T14" fmla="*/ 59 w 72"/>
                <a:gd name="T15" fmla="*/ 9 h 30"/>
                <a:gd name="T16" fmla="*/ 63 w 72"/>
                <a:gd name="T17" fmla="*/ 9 h 30"/>
                <a:gd name="T18" fmla="*/ 70 w 72"/>
                <a:gd name="T19" fmla="*/ 16 h 30"/>
                <a:gd name="T20" fmla="*/ 65 w 72"/>
                <a:gd name="T21" fmla="*/ 24 h 30"/>
                <a:gd name="T22" fmla="*/ 39 w 72"/>
                <a:gd name="T23" fmla="*/ 19 h 30"/>
                <a:gd name="T24" fmla="*/ 14 w 72"/>
                <a:gd name="T25" fmla="*/ 5 h 30"/>
                <a:gd name="T26" fmla="*/ 0 w 72"/>
                <a:gd name="T27"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30">
                  <a:moveTo>
                    <a:pt x="0" y="3"/>
                  </a:moveTo>
                  <a:cubicBezTo>
                    <a:pt x="0" y="3"/>
                    <a:pt x="4" y="1"/>
                    <a:pt x="13" y="6"/>
                  </a:cubicBezTo>
                  <a:cubicBezTo>
                    <a:pt x="39" y="21"/>
                    <a:pt x="39" y="21"/>
                    <a:pt x="39" y="21"/>
                  </a:cubicBezTo>
                  <a:cubicBezTo>
                    <a:pt x="39" y="21"/>
                    <a:pt x="56" y="30"/>
                    <a:pt x="66" y="25"/>
                  </a:cubicBezTo>
                  <a:cubicBezTo>
                    <a:pt x="66" y="25"/>
                    <a:pt x="72" y="22"/>
                    <a:pt x="71" y="16"/>
                  </a:cubicBezTo>
                  <a:cubicBezTo>
                    <a:pt x="71" y="16"/>
                    <a:pt x="71" y="9"/>
                    <a:pt x="63" y="8"/>
                  </a:cubicBezTo>
                  <a:cubicBezTo>
                    <a:pt x="63" y="8"/>
                    <a:pt x="55" y="8"/>
                    <a:pt x="55" y="14"/>
                  </a:cubicBezTo>
                  <a:cubicBezTo>
                    <a:pt x="55" y="14"/>
                    <a:pt x="58" y="13"/>
                    <a:pt x="59" y="9"/>
                  </a:cubicBezTo>
                  <a:cubicBezTo>
                    <a:pt x="59" y="9"/>
                    <a:pt x="61" y="8"/>
                    <a:pt x="63" y="9"/>
                  </a:cubicBezTo>
                  <a:cubicBezTo>
                    <a:pt x="63" y="9"/>
                    <a:pt x="70" y="9"/>
                    <a:pt x="70" y="16"/>
                  </a:cubicBezTo>
                  <a:cubicBezTo>
                    <a:pt x="70" y="16"/>
                    <a:pt x="71" y="21"/>
                    <a:pt x="65" y="24"/>
                  </a:cubicBezTo>
                  <a:cubicBezTo>
                    <a:pt x="65" y="24"/>
                    <a:pt x="55" y="29"/>
                    <a:pt x="39" y="19"/>
                  </a:cubicBezTo>
                  <a:cubicBezTo>
                    <a:pt x="39" y="19"/>
                    <a:pt x="17" y="6"/>
                    <a:pt x="14" y="5"/>
                  </a:cubicBezTo>
                  <a:cubicBezTo>
                    <a:pt x="14" y="5"/>
                    <a:pt x="5" y="0"/>
                    <a:pt x="0" y="3"/>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0" name="Freeform 72"/>
            <p:cNvSpPr>
              <a:spLocks/>
            </p:cNvSpPr>
            <p:nvPr/>
          </p:nvSpPr>
          <p:spPr bwMode="auto">
            <a:xfrm>
              <a:off x="4616646" y="5092730"/>
              <a:ext cx="10076" cy="40305"/>
            </a:xfrm>
            <a:custGeom>
              <a:avLst/>
              <a:gdLst>
                <a:gd name="T0" fmla="*/ 1 w 1"/>
                <a:gd name="T1" fmla="*/ 5 h 5"/>
                <a:gd name="T2" fmla="*/ 1 w 1"/>
                <a:gd name="T3" fmla="*/ 4 h 5"/>
                <a:gd name="T4" fmla="*/ 0 w 1"/>
                <a:gd name="T5" fmla="*/ 0 h 5"/>
                <a:gd name="T6" fmla="*/ 1 w 1"/>
                <a:gd name="T7" fmla="*/ 5 h 5"/>
              </a:gdLst>
              <a:ahLst/>
              <a:cxnLst>
                <a:cxn ang="0">
                  <a:pos x="T0" y="T1"/>
                </a:cxn>
                <a:cxn ang="0">
                  <a:pos x="T2" y="T3"/>
                </a:cxn>
                <a:cxn ang="0">
                  <a:pos x="T4" y="T5"/>
                </a:cxn>
                <a:cxn ang="0">
                  <a:pos x="T6" y="T7"/>
                </a:cxn>
              </a:cxnLst>
              <a:rect l="0" t="0" r="r" b="b"/>
              <a:pathLst>
                <a:path w="1" h="5">
                  <a:moveTo>
                    <a:pt x="1" y="5"/>
                  </a:moveTo>
                  <a:cubicBezTo>
                    <a:pt x="1" y="4"/>
                    <a:pt x="1" y="4"/>
                    <a:pt x="1" y="4"/>
                  </a:cubicBezTo>
                  <a:cubicBezTo>
                    <a:pt x="1" y="4"/>
                    <a:pt x="1" y="2"/>
                    <a:pt x="0" y="0"/>
                  </a:cubicBezTo>
                  <a:cubicBezTo>
                    <a:pt x="0" y="0"/>
                    <a:pt x="1" y="3"/>
                    <a:pt x="1" y="5"/>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1" name="Freeform 73"/>
            <p:cNvSpPr>
              <a:spLocks/>
            </p:cNvSpPr>
            <p:nvPr/>
          </p:nvSpPr>
          <p:spPr bwMode="auto">
            <a:xfrm>
              <a:off x="4831609" y="5247235"/>
              <a:ext cx="621376" cy="490383"/>
            </a:xfrm>
            <a:custGeom>
              <a:avLst/>
              <a:gdLst>
                <a:gd name="T0" fmla="*/ 16 w 78"/>
                <a:gd name="T1" fmla="*/ 13 h 61"/>
                <a:gd name="T2" fmla="*/ 50 w 78"/>
                <a:gd name="T3" fmla="*/ 1 h 61"/>
                <a:gd name="T4" fmla="*/ 76 w 78"/>
                <a:gd name="T5" fmla="*/ 24 h 61"/>
                <a:gd name="T6" fmla="*/ 57 w 78"/>
                <a:gd name="T7" fmla="*/ 34 h 61"/>
                <a:gd name="T8" fmla="*/ 30 w 78"/>
                <a:gd name="T9" fmla="*/ 19 h 61"/>
                <a:gd name="T10" fmla="*/ 20 w 78"/>
                <a:gd name="T11" fmla="*/ 12 h 61"/>
                <a:gd name="T12" fmla="*/ 21 w 78"/>
                <a:gd name="T13" fmla="*/ 11 h 61"/>
                <a:gd name="T14" fmla="*/ 57 w 78"/>
                <a:gd name="T15" fmla="*/ 33 h 61"/>
                <a:gd name="T16" fmla="*/ 75 w 78"/>
                <a:gd name="T17" fmla="*/ 23 h 61"/>
                <a:gd name="T18" fmla="*/ 50 w 78"/>
                <a:gd name="T19" fmla="*/ 3 h 61"/>
                <a:gd name="T20" fmla="*/ 17 w 78"/>
                <a:gd name="T21" fmla="*/ 14 h 61"/>
                <a:gd name="T22" fmla="*/ 17 w 78"/>
                <a:gd name="T23" fmla="*/ 47 h 61"/>
                <a:gd name="T24" fmla="*/ 42 w 78"/>
                <a:gd name="T25" fmla="*/ 44 h 61"/>
                <a:gd name="T26" fmla="*/ 16 w 78"/>
                <a:gd name="T27" fmla="*/ 48 h 61"/>
                <a:gd name="T28" fmla="*/ 16 w 78"/>
                <a:gd name="T29" fmla="*/ 1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8" h="61">
                  <a:moveTo>
                    <a:pt x="16" y="13"/>
                  </a:moveTo>
                  <a:cubicBezTo>
                    <a:pt x="16" y="13"/>
                    <a:pt x="27" y="0"/>
                    <a:pt x="50" y="1"/>
                  </a:cubicBezTo>
                  <a:cubicBezTo>
                    <a:pt x="50" y="1"/>
                    <a:pt x="77" y="4"/>
                    <a:pt x="76" y="24"/>
                  </a:cubicBezTo>
                  <a:cubicBezTo>
                    <a:pt x="76" y="24"/>
                    <a:pt x="75" y="35"/>
                    <a:pt x="57" y="34"/>
                  </a:cubicBezTo>
                  <a:cubicBezTo>
                    <a:pt x="57" y="34"/>
                    <a:pt x="48" y="34"/>
                    <a:pt x="30" y="19"/>
                  </a:cubicBezTo>
                  <a:cubicBezTo>
                    <a:pt x="30" y="19"/>
                    <a:pt x="25" y="16"/>
                    <a:pt x="20" y="12"/>
                  </a:cubicBezTo>
                  <a:cubicBezTo>
                    <a:pt x="21" y="11"/>
                    <a:pt x="21" y="11"/>
                    <a:pt x="21" y="11"/>
                  </a:cubicBezTo>
                  <a:cubicBezTo>
                    <a:pt x="21" y="11"/>
                    <a:pt x="46" y="32"/>
                    <a:pt x="57" y="33"/>
                  </a:cubicBezTo>
                  <a:cubicBezTo>
                    <a:pt x="57" y="33"/>
                    <a:pt x="74" y="35"/>
                    <a:pt x="75" y="23"/>
                  </a:cubicBezTo>
                  <a:cubicBezTo>
                    <a:pt x="75" y="23"/>
                    <a:pt x="78" y="5"/>
                    <a:pt x="50" y="3"/>
                  </a:cubicBezTo>
                  <a:cubicBezTo>
                    <a:pt x="50" y="3"/>
                    <a:pt x="32" y="0"/>
                    <a:pt x="17" y="14"/>
                  </a:cubicBezTo>
                  <a:cubicBezTo>
                    <a:pt x="17" y="14"/>
                    <a:pt x="1" y="31"/>
                    <a:pt x="17" y="47"/>
                  </a:cubicBezTo>
                  <a:cubicBezTo>
                    <a:pt x="17" y="47"/>
                    <a:pt x="29" y="60"/>
                    <a:pt x="42" y="44"/>
                  </a:cubicBezTo>
                  <a:cubicBezTo>
                    <a:pt x="42" y="44"/>
                    <a:pt x="33" y="61"/>
                    <a:pt x="16" y="48"/>
                  </a:cubicBezTo>
                  <a:cubicBezTo>
                    <a:pt x="16" y="48"/>
                    <a:pt x="0" y="34"/>
                    <a:pt x="16" y="13"/>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74"/>
            <p:cNvSpPr>
              <a:spLocks/>
            </p:cNvSpPr>
            <p:nvPr/>
          </p:nvSpPr>
          <p:spPr bwMode="auto">
            <a:xfrm>
              <a:off x="4801379" y="5253952"/>
              <a:ext cx="181375" cy="80611"/>
            </a:xfrm>
            <a:custGeom>
              <a:avLst/>
              <a:gdLst>
                <a:gd name="T0" fmla="*/ 23 w 23"/>
                <a:gd name="T1" fmla="*/ 9 h 10"/>
                <a:gd name="T2" fmla="*/ 0 w 23"/>
                <a:gd name="T3" fmla="*/ 5 h 10"/>
                <a:gd name="T4" fmla="*/ 22 w 23"/>
                <a:gd name="T5" fmla="*/ 10 h 10"/>
                <a:gd name="T6" fmla="*/ 23 w 23"/>
                <a:gd name="T7" fmla="*/ 9 h 10"/>
              </a:gdLst>
              <a:ahLst/>
              <a:cxnLst>
                <a:cxn ang="0">
                  <a:pos x="T0" y="T1"/>
                </a:cxn>
                <a:cxn ang="0">
                  <a:pos x="T2" y="T3"/>
                </a:cxn>
                <a:cxn ang="0">
                  <a:pos x="T4" y="T5"/>
                </a:cxn>
                <a:cxn ang="0">
                  <a:pos x="T6" y="T7"/>
                </a:cxn>
              </a:cxnLst>
              <a:rect l="0" t="0" r="r" b="b"/>
              <a:pathLst>
                <a:path w="23" h="10">
                  <a:moveTo>
                    <a:pt x="23" y="9"/>
                  </a:moveTo>
                  <a:cubicBezTo>
                    <a:pt x="23" y="9"/>
                    <a:pt x="11" y="0"/>
                    <a:pt x="0" y="5"/>
                  </a:cubicBezTo>
                  <a:cubicBezTo>
                    <a:pt x="0" y="5"/>
                    <a:pt x="10" y="1"/>
                    <a:pt x="22" y="10"/>
                  </a:cubicBezTo>
                  <a:lnTo>
                    <a:pt x="23" y="9"/>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3" name="Freeform 75"/>
            <p:cNvSpPr>
              <a:spLocks/>
            </p:cNvSpPr>
            <p:nvPr/>
          </p:nvSpPr>
          <p:spPr bwMode="auto">
            <a:xfrm>
              <a:off x="4703975" y="5280823"/>
              <a:ext cx="567636" cy="272062"/>
            </a:xfrm>
            <a:custGeom>
              <a:avLst/>
              <a:gdLst>
                <a:gd name="T0" fmla="*/ 71 w 71"/>
                <a:gd name="T1" fmla="*/ 32 h 34"/>
                <a:gd name="T2" fmla="*/ 58 w 71"/>
                <a:gd name="T3" fmla="*/ 28 h 34"/>
                <a:gd name="T4" fmla="*/ 33 w 71"/>
                <a:gd name="T5" fmla="*/ 10 h 34"/>
                <a:gd name="T6" fmla="*/ 7 w 71"/>
                <a:gd name="T7" fmla="*/ 4 h 34"/>
                <a:gd name="T8" fmla="*/ 1 w 71"/>
                <a:gd name="T9" fmla="*/ 13 h 34"/>
                <a:gd name="T10" fmla="*/ 8 w 71"/>
                <a:gd name="T11" fmla="*/ 21 h 34"/>
                <a:gd name="T12" fmla="*/ 17 w 71"/>
                <a:gd name="T13" fmla="*/ 16 h 34"/>
                <a:gd name="T14" fmla="*/ 12 w 71"/>
                <a:gd name="T15" fmla="*/ 20 h 34"/>
                <a:gd name="T16" fmla="*/ 8 w 71"/>
                <a:gd name="T17" fmla="*/ 21 h 34"/>
                <a:gd name="T18" fmla="*/ 2 w 71"/>
                <a:gd name="T19" fmla="*/ 13 h 34"/>
                <a:gd name="T20" fmla="*/ 8 w 71"/>
                <a:gd name="T21" fmla="*/ 5 h 34"/>
                <a:gd name="T22" fmla="*/ 33 w 71"/>
                <a:gd name="T23" fmla="*/ 12 h 34"/>
                <a:gd name="T24" fmla="*/ 57 w 71"/>
                <a:gd name="T25" fmla="*/ 29 h 34"/>
                <a:gd name="T26" fmla="*/ 71 w 71"/>
                <a:gd name="T27"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 h="34">
                  <a:moveTo>
                    <a:pt x="71" y="32"/>
                  </a:moveTo>
                  <a:cubicBezTo>
                    <a:pt x="71" y="32"/>
                    <a:pt x="67" y="33"/>
                    <a:pt x="58" y="28"/>
                  </a:cubicBezTo>
                  <a:cubicBezTo>
                    <a:pt x="33" y="10"/>
                    <a:pt x="33" y="10"/>
                    <a:pt x="33" y="10"/>
                  </a:cubicBezTo>
                  <a:cubicBezTo>
                    <a:pt x="33" y="10"/>
                    <a:pt x="17" y="0"/>
                    <a:pt x="7" y="4"/>
                  </a:cubicBezTo>
                  <a:cubicBezTo>
                    <a:pt x="7" y="4"/>
                    <a:pt x="1" y="6"/>
                    <a:pt x="1" y="13"/>
                  </a:cubicBezTo>
                  <a:cubicBezTo>
                    <a:pt x="1" y="13"/>
                    <a:pt x="0" y="20"/>
                    <a:pt x="8" y="21"/>
                  </a:cubicBezTo>
                  <a:cubicBezTo>
                    <a:pt x="8" y="21"/>
                    <a:pt x="16" y="22"/>
                    <a:pt x="17" y="16"/>
                  </a:cubicBezTo>
                  <a:cubicBezTo>
                    <a:pt x="17" y="16"/>
                    <a:pt x="14" y="16"/>
                    <a:pt x="12" y="20"/>
                  </a:cubicBezTo>
                  <a:cubicBezTo>
                    <a:pt x="12" y="20"/>
                    <a:pt x="10" y="21"/>
                    <a:pt x="8" y="21"/>
                  </a:cubicBezTo>
                  <a:cubicBezTo>
                    <a:pt x="8" y="21"/>
                    <a:pt x="1" y="19"/>
                    <a:pt x="2" y="13"/>
                  </a:cubicBezTo>
                  <a:cubicBezTo>
                    <a:pt x="2" y="13"/>
                    <a:pt x="2" y="8"/>
                    <a:pt x="8" y="5"/>
                  </a:cubicBezTo>
                  <a:cubicBezTo>
                    <a:pt x="8" y="5"/>
                    <a:pt x="18" y="1"/>
                    <a:pt x="33" y="12"/>
                  </a:cubicBezTo>
                  <a:cubicBezTo>
                    <a:pt x="33" y="12"/>
                    <a:pt x="54" y="27"/>
                    <a:pt x="57" y="29"/>
                  </a:cubicBezTo>
                  <a:cubicBezTo>
                    <a:pt x="57" y="29"/>
                    <a:pt x="65" y="34"/>
                    <a:pt x="71" y="32"/>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4" name="Freeform 76"/>
            <p:cNvSpPr>
              <a:spLocks/>
            </p:cNvSpPr>
            <p:nvPr/>
          </p:nvSpPr>
          <p:spPr bwMode="auto">
            <a:xfrm>
              <a:off x="4801379" y="5448762"/>
              <a:ext cx="16794" cy="30229"/>
            </a:xfrm>
            <a:custGeom>
              <a:avLst/>
              <a:gdLst>
                <a:gd name="T0" fmla="*/ 1 w 2"/>
                <a:gd name="T1" fmla="*/ 0 h 4"/>
                <a:gd name="T2" fmla="*/ 0 w 2"/>
                <a:gd name="T3" fmla="*/ 0 h 4"/>
                <a:gd name="T4" fmla="*/ 2 w 2"/>
                <a:gd name="T5" fmla="*/ 4 h 4"/>
                <a:gd name="T6" fmla="*/ 1 w 2"/>
                <a:gd name="T7" fmla="*/ 0 h 4"/>
              </a:gdLst>
              <a:ahLst/>
              <a:cxnLst>
                <a:cxn ang="0">
                  <a:pos x="T0" y="T1"/>
                </a:cxn>
                <a:cxn ang="0">
                  <a:pos x="T2" y="T3"/>
                </a:cxn>
                <a:cxn ang="0">
                  <a:pos x="T4" y="T5"/>
                </a:cxn>
                <a:cxn ang="0">
                  <a:pos x="T6" y="T7"/>
                </a:cxn>
              </a:cxnLst>
              <a:rect l="0" t="0" r="r" b="b"/>
              <a:pathLst>
                <a:path w="2" h="4">
                  <a:moveTo>
                    <a:pt x="1" y="0"/>
                  </a:moveTo>
                  <a:cubicBezTo>
                    <a:pt x="0" y="0"/>
                    <a:pt x="0" y="0"/>
                    <a:pt x="0" y="0"/>
                  </a:cubicBezTo>
                  <a:cubicBezTo>
                    <a:pt x="0" y="0"/>
                    <a:pt x="0" y="3"/>
                    <a:pt x="2" y="4"/>
                  </a:cubicBezTo>
                  <a:cubicBezTo>
                    <a:pt x="2" y="4"/>
                    <a:pt x="0" y="1"/>
                    <a:pt x="1" y="0"/>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5" name="Freeform 77"/>
            <p:cNvSpPr>
              <a:spLocks/>
            </p:cNvSpPr>
            <p:nvPr/>
          </p:nvSpPr>
          <p:spPr bwMode="auto">
            <a:xfrm>
              <a:off x="4848403" y="4867691"/>
              <a:ext cx="597865" cy="500460"/>
            </a:xfrm>
            <a:custGeom>
              <a:avLst/>
              <a:gdLst>
                <a:gd name="T0" fmla="*/ 14 w 75"/>
                <a:gd name="T1" fmla="*/ 45 h 62"/>
                <a:gd name="T2" fmla="*/ 46 w 75"/>
                <a:gd name="T3" fmla="*/ 61 h 62"/>
                <a:gd name="T4" fmla="*/ 74 w 75"/>
                <a:gd name="T5" fmla="*/ 42 h 62"/>
                <a:gd name="T6" fmla="*/ 57 w 75"/>
                <a:gd name="T7" fmla="*/ 29 h 62"/>
                <a:gd name="T8" fmla="*/ 28 w 75"/>
                <a:gd name="T9" fmla="*/ 41 h 62"/>
                <a:gd name="T10" fmla="*/ 18 w 75"/>
                <a:gd name="T11" fmla="*/ 47 h 62"/>
                <a:gd name="T12" fmla="*/ 18 w 75"/>
                <a:gd name="T13" fmla="*/ 48 h 62"/>
                <a:gd name="T14" fmla="*/ 57 w 75"/>
                <a:gd name="T15" fmla="*/ 30 h 62"/>
                <a:gd name="T16" fmla="*/ 73 w 75"/>
                <a:gd name="T17" fmla="*/ 42 h 62"/>
                <a:gd name="T18" fmla="*/ 46 w 75"/>
                <a:gd name="T19" fmla="*/ 59 h 62"/>
                <a:gd name="T20" fmla="*/ 15 w 75"/>
                <a:gd name="T21" fmla="*/ 45 h 62"/>
                <a:gd name="T22" fmla="*/ 18 w 75"/>
                <a:gd name="T23" fmla="*/ 12 h 62"/>
                <a:gd name="T24" fmla="*/ 42 w 75"/>
                <a:gd name="T25" fmla="*/ 18 h 62"/>
                <a:gd name="T26" fmla="*/ 17 w 75"/>
                <a:gd name="T27" fmla="*/ 11 h 62"/>
                <a:gd name="T28" fmla="*/ 14 w 75"/>
                <a:gd name="T29" fmla="*/ 4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62">
                  <a:moveTo>
                    <a:pt x="14" y="45"/>
                  </a:moveTo>
                  <a:cubicBezTo>
                    <a:pt x="14" y="45"/>
                    <a:pt x="23" y="60"/>
                    <a:pt x="46" y="61"/>
                  </a:cubicBezTo>
                  <a:cubicBezTo>
                    <a:pt x="46" y="61"/>
                    <a:pt x="73" y="62"/>
                    <a:pt x="74" y="42"/>
                  </a:cubicBezTo>
                  <a:cubicBezTo>
                    <a:pt x="74" y="42"/>
                    <a:pt x="75" y="30"/>
                    <a:pt x="57" y="29"/>
                  </a:cubicBezTo>
                  <a:cubicBezTo>
                    <a:pt x="57" y="29"/>
                    <a:pt x="47" y="28"/>
                    <a:pt x="28" y="41"/>
                  </a:cubicBezTo>
                  <a:cubicBezTo>
                    <a:pt x="28" y="41"/>
                    <a:pt x="23" y="44"/>
                    <a:pt x="18" y="47"/>
                  </a:cubicBezTo>
                  <a:cubicBezTo>
                    <a:pt x="18" y="48"/>
                    <a:pt x="18" y="48"/>
                    <a:pt x="18" y="48"/>
                  </a:cubicBezTo>
                  <a:cubicBezTo>
                    <a:pt x="18" y="48"/>
                    <a:pt x="45" y="30"/>
                    <a:pt x="57" y="30"/>
                  </a:cubicBezTo>
                  <a:cubicBezTo>
                    <a:pt x="57" y="30"/>
                    <a:pt x="73" y="30"/>
                    <a:pt x="73" y="42"/>
                  </a:cubicBezTo>
                  <a:cubicBezTo>
                    <a:pt x="73" y="42"/>
                    <a:pt x="75" y="60"/>
                    <a:pt x="46" y="59"/>
                  </a:cubicBezTo>
                  <a:cubicBezTo>
                    <a:pt x="46" y="59"/>
                    <a:pt x="28" y="61"/>
                    <a:pt x="15" y="45"/>
                  </a:cubicBezTo>
                  <a:cubicBezTo>
                    <a:pt x="15" y="45"/>
                    <a:pt x="1" y="26"/>
                    <a:pt x="18" y="12"/>
                  </a:cubicBezTo>
                  <a:cubicBezTo>
                    <a:pt x="18" y="12"/>
                    <a:pt x="31" y="0"/>
                    <a:pt x="42" y="18"/>
                  </a:cubicBezTo>
                  <a:cubicBezTo>
                    <a:pt x="42" y="18"/>
                    <a:pt x="35" y="0"/>
                    <a:pt x="17" y="11"/>
                  </a:cubicBezTo>
                  <a:cubicBezTo>
                    <a:pt x="17" y="11"/>
                    <a:pt x="0" y="23"/>
                    <a:pt x="14" y="45"/>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6" name="Freeform 78"/>
            <p:cNvSpPr>
              <a:spLocks/>
            </p:cNvSpPr>
            <p:nvPr/>
          </p:nvSpPr>
          <p:spPr bwMode="auto">
            <a:xfrm>
              <a:off x="4791303" y="5253952"/>
              <a:ext cx="184733" cy="73893"/>
            </a:xfrm>
            <a:custGeom>
              <a:avLst/>
              <a:gdLst>
                <a:gd name="T0" fmla="*/ 23 w 23"/>
                <a:gd name="T1" fmla="*/ 1 h 9"/>
                <a:gd name="T2" fmla="*/ 0 w 23"/>
                <a:gd name="T3" fmla="*/ 3 h 9"/>
                <a:gd name="T4" fmla="*/ 23 w 23"/>
                <a:gd name="T5" fmla="*/ 0 h 9"/>
                <a:gd name="T6" fmla="*/ 23 w 23"/>
                <a:gd name="T7" fmla="*/ 1 h 9"/>
              </a:gdLst>
              <a:ahLst/>
              <a:cxnLst>
                <a:cxn ang="0">
                  <a:pos x="T0" y="T1"/>
                </a:cxn>
                <a:cxn ang="0">
                  <a:pos x="T2" y="T3"/>
                </a:cxn>
                <a:cxn ang="0">
                  <a:pos x="T4" y="T5"/>
                </a:cxn>
                <a:cxn ang="0">
                  <a:pos x="T6" y="T7"/>
                </a:cxn>
              </a:cxnLst>
              <a:rect l="0" t="0" r="r" b="b"/>
              <a:pathLst>
                <a:path w="23" h="9">
                  <a:moveTo>
                    <a:pt x="23" y="1"/>
                  </a:moveTo>
                  <a:cubicBezTo>
                    <a:pt x="23" y="1"/>
                    <a:pt x="10" y="9"/>
                    <a:pt x="0" y="3"/>
                  </a:cubicBezTo>
                  <a:cubicBezTo>
                    <a:pt x="0" y="3"/>
                    <a:pt x="9" y="7"/>
                    <a:pt x="23" y="0"/>
                  </a:cubicBezTo>
                  <a:lnTo>
                    <a:pt x="23" y="1"/>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7" name="Freeform 79"/>
            <p:cNvSpPr>
              <a:spLocks/>
            </p:cNvSpPr>
            <p:nvPr/>
          </p:nvSpPr>
          <p:spPr bwMode="auto">
            <a:xfrm>
              <a:off x="4703975" y="5069219"/>
              <a:ext cx="574353" cy="225039"/>
            </a:xfrm>
            <a:custGeom>
              <a:avLst/>
              <a:gdLst>
                <a:gd name="T0" fmla="*/ 72 w 72"/>
                <a:gd name="T1" fmla="*/ 2 h 28"/>
                <a:gd name="T2" fmla="*/ 59 w 72"/>
                <a:gd name="T3" fmla="*/ 5 h 28"/>
                <a:gd name="T4" fmla="*/ 33 w 72"/>
                <a:gd name="T5" fmla="*/ 20 h 28"/>
                <a:gd name="T6" fmla="*/ 6 w 72"/>
                <a:gd name="T7" fmla="*/ 23 h 28"/>
                <a:gd name="T8" fmla="*/ 1 w 72"/>
                <a:gd name="T9" fmla="*/ 14 h 28"/>
                <a:gd name="T10" fmla="*/ 9 w 72"/>
                <a:gd name="T11" fmla="*/ 6 h 28"/>
                <a:gd name="T12" fmla="*/ 17 w 72"/>
                <a:gd name="T13" fmla="*/ 12 h 28"/>
                <a:gd name="T14" fmla="*/ 13 w 72"/>
                <a:gd name="T15" fmla="*/ 8 h 28"/>
                <a:gd name="T16" fmla="*/ 9 w 72"/>
                <a:gd name="T17" fmla="*/ 7 h 28"/>
                <a:gd name="T18" fmla="*/ 2 w 72"/>
                <a:gd name="T19" fmla="*/ 14 h 28"/>
                <a:gd name="T20" fmla="*/ 7 w 72"/>
                <a:gd name="T21" fmla="*/ 22 h 28"/>
                <a:gd name="T22" fmla="*/ 33 w 72"/>
                <a:gd name="T23" fmla="*/ 18 h 28"/>
                <a:gd name="T24" fmla="*/ 59 w 72"/>
                <a:gd name="T25" fmla="*/ 4 h 28"/>
                <a:gd name="T26" fmla="*/ 72 w 72"/>
                <a:gd name="T27"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28">
                  <a:moveTo>
                    <a:pt x="72" y="2"/>
                  </a:moveTo>
                  <a:cubicBezTo>
                    <a:pt x="72" y="2"/>
                    <a:pt x="68" y="0"/>
                    <a:pt x="59" y="5"/>
                  </a:cubicBezTo>
                  <a:cubicBezTo>
                    <a:pt x="33" y="20"/>
                    <a:pt x="33" y="20"/>
                    <a:pt x="33" y="20"/>
                  </a:cubicBezTo>
                  <a:cubicBezTo>
                    <a:pt x="33" y="20"/>
                    <a:pt x="16" y="28"/>
                    <a:pt x="6" y="23"/>
                  </a:cubicBezTo>
                  <a:cubicBezTo>
                    <a:pt x="6" y="23"/>
                    <a:pt x="0" y="20"/>
                    <a:pt x="1" y="14"/>
                  </a:cubicBezTo>
                  <a:cubicBezTo>
                    <a:pt x="1" y="14"/>
                    <a:pt x="1" y="7"/>
                    <a:pt x="9" y="6"/>
                  </a:cubicBezTo>
                  <a:cubicBezTo>
                    <a:pt x="9" y="6"/>
                    <a:pt x="17" y="6"/>
                    <a:pt x="17" y="12"/>
                  </a:cubicBezTo>
                  <a:cubicBezTo>
                    <a:pt x="17" y="12"/>
                    <a:pt x="14" y="12"/>
                    <a:pt x="13" y="8"/>
                  </a:cubicBezTo>
                  <a:cubicBezTo>
                    <a:pt x="13" y="8"/>
                    <a:pt x="11" y="7"/>
                    <a:pt x="9" y="7"/>
                  </a:cubicBezTo>
                  <a:cubicBezTo>
                    <a:pt x="9" y="7"/>
                    <a:pt x="2" y="7"/>
                    <a:pt x="2" y="14"/>
                  </a:cubicBezTo>
                  <a:cubicBezTo>
                    <a:pt x="2" y="14"/>
                    <a:pt x="1" y="19"/>
                    <a:pt x="7" y="22"/>
                  </a:cubicBezTo>
                  <a:cubicBezTo>
                    <a:pt x="7" y="22"/>
                    <a:pt x="17" y="27"/>
                    <a:pt x="33" y="18"/>
                  </a:cubicBezTo>
                  <a:cubicBezTo>
                    <a:pt x="33" y="18"/>
                    <a:pt x="55" y="5"/>
                    <a:pt x="59" y="4"/>
                  </a:cubicBezTo>
                  <a:cubicBezTo>
                    <a:pt x="59" y="4"/>
                    <a:pt x="67" y="0"/>
                    <a:pt x="72" y="2"/>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8" name="Freeform 80"/>
            <p:cNvSpPr>
              <a:spLocks/>
            </p:cNvSpPr>
            <p:nvPr/>
          </p:nvSpPr>
          <p:spPr bwMode="auto">
            <a:xfrm>
              <a:off x="4808097" y="5092730"/>
              <a:ext cx="16794" cy="33588"/>
            </a:xfrm>
            <a:custGeom>
              <a:avLst/>
              <a:gdLst>
                <a:gd name="T0" fmla="*/ 1 w 2"/>
                <a:gd name="T1" fmla="*/ 4 h 4"/>
                <a:gd name="T2" fmla="*/ 0 w 2"/>
                <a:gd name="T3" fmla="*/ 4 h 4"/>
                <a:gd name="T4" fmla="*/ 2 w 2"/>
                <a:gd name="T5" fmla="*/ 0 h 4"/>
                <a:gd name="T6" fmla="*/ 1 w 2"/>
                <a:gd name="T7" fmla="*/ 4 h 4"/>
              </a:gdLst>
              <a:ahLst/>
              <a:cxnLst>
                <a:cxn ang="0">
                  <a:pos x="T0" y="T1"/>
                </a:cxn>
                <a:cxn ang="0">
                  <a:pos x="T2" y="T3"/>
                </a:cxn>
                <a:cxn ang="0">
                  <a:pos x="T4" y="T5"/>
                </a:cxn>
                <a:cxn ang="0">
                  <a:pos x="T6" y="T7"/>
                </a:cxn>
              </a:cxnLst>
              <a:rect l="0" t="0" r="r" b="b"/>
              <a:pathLst>
                <a:path w="2" h="4">
                  <a:moveTo>
                    <a:pt x="1" y="4"/>
                  </a:moveTo>
                  <a:cubicBezTo>
                    <a:pt x="0" y="4"/>
                    <a:pt x="0" y="4"/>
                    <a:pt x="0" y="4"/>
                  </a:cubicBezTo>
                  <a:cubicBezTo>
                    <a:pt x="0" y="4"/>
                    <a:pt x="0" y="1"/>
                    <a:pt x="2" y="0"/>
                  </a:cubicBezTo>
                  <a:cubicBezTo>
                    <a:pt x="2" y="0"/>
                    <a:pt x="0" y="2"/>
                    <a:pt x="1" y="4"/>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9" name="Freeform 81"/>
            <p:cNvSpPr>
              <a:spLocks noEditPoints="1"/>
            </p:cNvSpPr>
            <p:nvPr/>
          </p:nvSpPr>
          <p:spPr bwMode="auto">
            <a:xfrm>
              <a:off x="4690539" y="5253952"/>
              <a:ext cx="53741" cy="67176"/>
            </a:xfrm>
            <a:custGeom>
              <a:avLst/>
              <a:gdLst>
                <a:gd name="T0" fmla="*/ 3 w 7"/>
                <a:gd name="T1" fmla="*/ 0 h 8"/>
                <a:gd name="T2" fmla="*/ 0 w 7"/>
                <a:gd name="T3" fmla="*/ 4 h 8"/>
                <a:gd name="T4" fmla="*/ 3 w 7"/>
                <a:gd name="T5" fmla="*/ 8 h 8"/>
                <a:gd name="T6" fmla="*/ 7 w 7"/>
                <a:gd name="T7" fmla="*/ 4 h 8"/>
                <a:gd name="T8" fmla="*/ 3 w 7"/>
                <a:gd name="T9" fmla="*/ 0 h 8"/>
                <a:gd name="T10" fmla="*/ 3 w 7"/>
                <a:gd name="T11" fmla="*/ 4 h 8"/>
                <a:gd name="T12" fmla="*/ 2 w 7"/>
                <a:gd name="T13" fmla="*/ 3 h 8"/>
                <a:gd name="T14" fmla="*/ 3 w 7"/>
                <a:gd name="T15" fmla="*/ 1 h 8"/>
                <a:gd name="T16" fmla="*/ 5 w 7"/>
                <a:gd name="T17" fmla="*/ 3 h 8"/>
                <a:gd name="T18" fmla="*/ 3 w 7"/>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8">
                  <a:moveTo>
                    <a:pt x="3" y="0"/>
                  </a:moveTo>
                  <a:cubicBezTo>
                    <a:pt x="1" y="0"/>
                    <a:pt x="0" y="2"/>
                    <a:pt x="0" y="4"/>
                  </a:cubicBezTo>
                  <a:cubicBezTo>
                    <a:pt x="0" y="6"/>
                    <a:pt x="1" y="8"/>
                    <a:pt x="3" y="8"/>
                  </a:cubicBezTo>
                  <a:cubicBezTo>
                    <a:pt x="6" y="8"/>
                    <a:pt x="7" y="6"/>
                    <a:pt x="7" y="4"/>
                  </a:cubicBezTo>
                  <a:cubicBezTo>
                    <a:pt x="7" y="2"/>
                    <a:pt x="6" y="0"/>
                    <a:pt x="3" y="0"/>
                  </a:cubicBezTo>
                  <a:close/>
                  <a:moveTo>
                    <a:pt x="3" y="4"/>
                  </a:moveTo>
                  <a:cubicBezTo>
                    <a:pt x="3" y="4"/>
                    <a:pt x="2" y="3"/>
                    <a:pt x="2" y="3"/>
                  </a:cubicBezTo>
                  <a:cubicBezTo>
                    <a:pt x="2" y="2"/>
                    <a:pt x="3" y="1"/>
                    <a:pt x="3" y="1"/>
                  </a:cubicBezTo>
                  <a:cubicBezTo>
                    <a:pt x="4" y="1"/>
                    <a:pt x="5" y="2"/>
                    <a:pt x="5" y="3"/>
                  </a:cubicBezTo>
                  <a:cubicBezTo>
                    <a:pt x="5" y="3"/>
                    <a:pt x="4" y="4"/>
                    <a:pt x="3" y="4"/>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grpSp>
      <p:grpSp>
        <p:nvGrpSpPr>
          <p:cNvPr id="40" name="组合 39"/>
          <p:cNvGrpSpPr>
            <a:grpSpLocks/>
          </p:cNvGrpSpPr>
          <p:nvPr/>
        </p:nvGrpSpPr>
        <p:grpSpPr bwMode="auto">
          <a:xfrm>
            <a:off x="3617120" y="2560400"/>
            <a:ext cx="4600575" cy="456009"/>
            <a:chOff x="3493119" y="4376948"/>
            <a:chExt cx="7360973" cy="730804"/>
          </a:xfrm>
        </p:grpSpPr>
        <p:grpSp>
          <p:nvGrpSpPr>
            <p:cNvPr id="41" name="组合 84"/>
            <p:cNvGrpSpPr>
              <a:grpSpLocks/>
            </p:cNvGrpSpPr>
            <p:nvPr/>
          </p:nvGrpSpPr>
          <p:grpSpPr bwMode="auto">
            <a:xfrm flipV="1">
              <a:off x="3493119" y="4376948"/>
              <a:ext cx="1224470" cy="730804"/>
              <a:chOff x="4702629" y="2354575"/>
              <a:chExt cx="1086152" cy="587919"/>
            </a:xfrm>
          </p:grpSpPr>
          <p:cxnSp>
            <p:nvCxnSpPr>
              <p:cNvPr id="45" name="直接连接符 44"/>
              <p:cNvCxnSpPr/>
              <p:nvPr/>
            </p:nvCxnSpPr>
            <p:spPr>
              <a:xfrm>
                <a:off x="4702629" y="2354575"/>
                <a:ext cx="0" cy="587919"/>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5245907" y="1811298"/>
                <a:ext cx="0" cy="1086555"/>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grpSp>
          <p:nvGrpSpPr>
            <p:cNvPr id="42" name="组合 85"/>
            <p:cNvGrpSpPr>
              <a:grpSpLocks/>
            </p:cNvGrpSpPr>
            <p:nvPr/>
          </p:nvGrpSpPr>
          <p:grpSpPr bwMode="auto">
            <a:xfrm flipH="1" flipV="1">
              <a:off x="9629622" y="4376948"/>
              <a:ext cx="1224470" cy="730804"/>
              <a:chOff x="4702629" y="2354575"/>
              <a:chExt cx="1086152" cy="587919"/>
            </a:xfrm>
          </p:grpSpPr>
          <p:cxnSp>
            <p:nvCxnSpPr>
              <p:cNvPr id="43" name="直接连接符 42"/>
              <p:cNvCxnSpPr/>
              <p:nvPr/>
            </p:nvCxnSpPr>
            <p:spPr>
              <a:xfrm>
                <a:off x="4702629" y="2354575"/>
                <a:ext cx="0" cy="587919"/>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5400000">
                <a:off x="5245906" y="1811298"/>
                <a:ext cx="0" cy="1086554"/>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grpSp>
      <p:grpSp>
        <p:nvGrpSpPr>
          <p:cNvPr id="47" name="组合 46"/>
          <p:cNvGrpSpPr>
            <a:grpSpLocks/>
          </p:cNvGrpSpPr>
          <p:nvPr/>
        </p:nvGrpSpPr>
        <p:grpSpPr bwMode="auto">
          <a:xfrm flipH="1" flipV="1">
            <a:off x="3617120" y="1247775"/>
            <a:ext cx="4600575" cy="456010"/>
            <a:chOff x="3424715" y="4465315"/>
            <a:chExt cx="7360973" cy="730804"/>
          </a:xfrm>
        </p:grpSpPr>
        <p:grpSp>
          <p:nvGrpSpPr>
            <p:cNvPr id="48" name="组合 91"/>
            <p:cNvGrpSpPr>
              <a:grpSpLocks/>
            </p:cNvGrpSpPr>
            <p:nvPr/>
          </p:nvGrpSpPr>
          <p:grpSpPr bwMode="auto">
            <a:xfrm flipV="1">
              <a:off x="3424715" y="4465315"/>
              <a:ext cx="1224470" cy="730804"/>
              <a:chOff x="4702629" y="2354575"/>
              <a:chExt cx="1086152" cy="587919"/>
            </a:xfrm>
          </p:grpSpPr>
          <p:cxnSp>
            <p:nvCxnSpPr>
              <p:cNvPr id="52" name="直接连接符 51"/>
              <p:cNvCxnSpPr/>
              <p:nvPr/>
            </p:nvCxnSpPr>
            <p:spPr>
              <a:xfrm>
                <a:off x="4702629" y="2354575"/>
                <a:ext cx="0" cy="587919"/>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rot="5400000">
                <a:off x="5245906" y="1811298"/>
                <a:ext cx="0" cy="1086554"/>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grpSp>
          <p:nvGrpSpPr>
            <p:cNvPr id="49" name="组合 92"/>
            <p:cNvGrpSpPr>
              <a:grpSpLocks/>
            </p:cNvGrpSpPr>
            <p:nvPr/>
          </p:nvGrpSpPr>
          <p:grpSpPr bwMode="auto">
            <a:xfrm flipH="1" flipV="1">
              <a:off x="9561218" y="4465315"/>
              <a:ext cx="1224470" cy="730804"/>
              <a:chOff x="4702629" y="2354575"/>
              <a:chExt cx="1086152" cy="587919"/>
            </a:xfrm>
          </p:grpSpPr>
          <p:cxnSp>
            <p:nvCxnSpPr>
              <p:cNvPr id="50" name="直接连接符 49"/>
              <p:cNvCxnSpPr/>
              <p:nvPr/>
            </p:nvCxnSpPr>
            <p:spPr>
              <a:xfrm>
                <a:off x="4702629" y="2354575"/>
                <a:ext cx="0" cy="587919"/>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rot="5400000">
                <a:off x="5245907" y="1811297"/>
                <a:ext cx="0" cy="1086555"/>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621631835"/>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wipe(up)">
                                      <p:cBhvr>
                                        <p:cTn id="13" dur="500"/>
                                        <p:tgtEl>
                                          <p:spTgt spid="47"/>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down)">
                                      <p:cBhvr>
                                        <p:cTn id="17" dur="500"/>
                                        <p:tgtEl>
                                          <p:spTgt spid="40"/>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1000"/>
                                        <p:tgtEl>
                                          <p:spTgt spid="18"/>
                                        </p:tgtEl>
                                      </p:cBhvr>
                                    </p:animEffect>
                                    <p:anim calcmode="lin" valueType="num">
                                      <p:cBhvr>
                                        <p:cTn id="22" dur="1000" fill="hold"/>
                                        <p:tgtEl>
                                          <p:spTgt spid="18"/>
                                        </p:tgtEl>
                                        <p:attrNameLst>
                                          <p:attrName>ppt_x</p:attrName>
                                        </p:attrNameLst>
                                      </p:cBhvr>
                                      <p:tavLst>
                                        <p:tav tm="0">
                                          <p:val>
                                            <p:strVal val="#ppt_x"/>
                                          </p:val>
                                        </p:tav>
                                        <p:tav tm="100000">
                                          <p:val>
                                            <p:strVal val="#ppt_x"/>
                                          </p:val>
                                        </p:tav>
                                      </p:tavLst>
                                    </p:anim>
                                    <p:anim calcmode="lin" valueType="num">
                                      <p:cBhvr>
                                        <p:cTn id="23" dur="1000" fill="hold"/>
                                        <p:tgtEl>
                                          <p:spTgt spid="18"/>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16" presetClass="entr" presetSubtype="37"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barn(outVertical)">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73" name="组合 1972"/>
          <p:cNvGrpSpPr>
            <a:grpSpLocks/>
          </p:cNvGrpSpPr>
          <p:nvPr/>
        </p:nvGrpSpPr>
        <p:grpSpPr bwMode="auto">
          <a:xfrm>
            <a:off x="2922986" y="543000"/>
            <a:ext cx="3298031" cy="524702"/>
            <a:chOff x="3896989" y="724294"/>
            <a:chExt cx="4398022" cy="699692"/>
          </a:xfrm>
        </p:grpSpPr>
        <p:sp>
          <p:nvSpPr>
            <p:cNvPr id="1974" name="文本框 1973"/>
            <p:cNvSpPr txBox="1">
              <a:spLocks noChangeArrowheads="1"/>
            </p:cNvSpPr>
            <p:nvPr/>
          </p:nvSpPr>
          <p:spPr bwMode="auto">
            <a:xfrm>
              <a:off x="3896989" y="724294"/>
              <a:ext cx="4398022" cy="554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dirty="0" smtClean="0">
                  <a:solidFill>
                    <a:schemeClr val="bg1"/>
                  </a:solidFill>
                  <a:latin typeface="微软雅黑" pitchFamily="34" charset="-122"/>
                  <a:ea typeface="微软雅黑" pitchFamily="34" charset="-122"/>
                </a:rPr>
                <a:t>三项改革工作稳步推进</a:t>
              </a:r>
              <a:endParaRPr lang="zh-CN" altLang="en-US" sz="2100" dirty="0">
                <a:solidFill>
                  <a:schemeClr val="bg1"/>
                </a:solidFill>
                <a:latin typeface="微软雅黑" pitchFamily="34" charset="-122"/>
                <a:ea typeface="微软雅黑" pitchFamily="34" charset="-122"/>
              </a:endParaRPr>
            </a:p>
          </p:txBody>
        </p:sp>
        <p:cxnSp>
          <p:nvCxnSpPr>
            <p:cNvPr id="1976" name="直接连接符 1975"/>
            <p:cNvCxnSpPr/>
            <p:nvPr/>
          </p:nvCxnSpPr>
          <p:spPr>
            <a:xfrm>
              <a:off x="5181465" y="1423986"/>
              <a:ext cx="1829069" cy="0"/>
            </a:xfrm>
            <a:prstGeom prst="line">
              <a:avLst/>
            </a:prstGeom>
            <a:ln w="0">
              <a:solidFill>
                <a:schemeClr val="bg1"/>
              </a:solidFill>
              <a:prstDash val="dashDot"/>
            </a:ln>
          </p:spPr>
          <p:style>
            <a:lnRef idx="1">
              <a:schemeClr val="accent1"/>
            </a:lnRef>
            <a:fillRef idx="0">
              <a:schemeClr val="accent1"/>
            </a:fillRef>
            <a:effectRef idx="0">
              <a:schemeClr val="accent1"/>
            </a:effectRef>
            <a:fontRef idx="minor">
              <a:schemeClr val="tx1"/>
            </a:fontRef>
          </p:style>
        </p:cxnSp>
      </p:grpSp>
      <p:grpSp>
        <p:nvGrpSpPr>
          <p:cNvPr id="1984" name="组合 1983"/>
          <p:cNvGrpSpPr>
            <a:grpSpLocks/>
          </p:cNvGrpSpPr>
          <p:nvPr/>
        </p:nvGrpSpPr>
        <p:grpSpPr bwMode="auto">
          <a:xfrm>
            <a:off x="181155" y="1408255"/>
            <a:ext cx="2898475" cy="614363"/>
            <a:chOff x="2267334" y="1566965"/>
            <a:chExt cx="3465897" cy="819150"/>
          </a:xfrm>
        </p:grpSpPr>
        <p:grpSp>
          <p:nvGrpSpPr>
            <p:cNvPr id="1985" name="组合 2005"/>
            <p:cNvGrpSpPr>
              <a:grpSpLocks/>
            </p:cNvGrpSpPr>
            <p:nvPr/>
          </p:nvGrpSpPr>
          <p:grpSpPr bwMode="auto">
            <a:xfrm>
              <a:off x="2267334" y="1566965"/>
              <a:ext cx="3465896" cy="819150"/>
              <a:chOff x="2267334" y="1566965"/>
              <a:chExt cx="3465896" cy="819150"/>
            </a:xfrm>
          </p:grpSpPr>
          <p:sp>
            <p:nvSpPr>
              <p:cNvPr id="1987" name="矩形 1986"/>
              <p:cNvSpPr/>
              <p:nvPr/>
            </p:nvSpPr>
            <p:spPr>
              <a:xfrm>
                <a:off x="2267334" y="1566965"/>
                <a:ext cx="3465896" cy="81915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988" name="组合 1995"/>
              <p:cNvGrpSpPr>
                <a:grpSpLocks/>
              </p:cNvGrpSpPr>
              <p:nvPr/>
            </p:nvGrpSpPr>
            <p:grpSpPr bwMode="auto">
              <a:xfrm>
                <a:off x="2634942" y="1809329"/>
                <a:ext cx="523414" cy="385357"/>
                <a:chOff x="4285455" y="1672092"/>
                <a:chExt cx="692150" cy="509587"/>
              </a:xfrm>
            </p:grpSpPr>
            <p:sp>
              <p:nvSpPr>
                <p:cNvPr id="1989" name="Oval 33"/>
                <p:cNvSpPr>
                  <a:spLocks noChangeArrowheads="1"/>
                </p:cNvSpPr>
                <p:nvPr/>
              </p:nvSpPr>
              <p:spPr bwMode="auto">
                <a:xfrm>
                  <a:off x="4315617" y="1911804"/>
                  <a:ext cx="271463" cy="269875"/>
                </a:xfrm>
                <a:prstGeom prst="ellipse">
                  <a:avLst/>
                </a:prstGeom>
                <a:noFill/>
                <a:ln w="30163" cap="rnd">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p>
              </p:txBody>
            </p:sp>
            <p:sp>
              <p:nvSpPr>
                <p:cNvPr id="1990" name="Freeform 34"/>
                <p:cNvSpPr>
                  <a:spLocks/>
                </p:cNvSpPr>
                <p:nvPr/>
              </p:nvSpPr>
              <p:spPr bwMode="auto">
                <a:xfrm>
                  <a:off x="4375942" y="1972129"/>
                  <a:ext cx="74613" cy="74613"/>
                </a:xfrm>
                <a:custGeom>
                  <a:avLst/>
                  <a:gdLst>
                    <a:gd name="T0" fmla="*/ 0 w 20"/>
                    <a:gd name="T1" fmla="*/ 2147483647 h 20"/>
                    <a:gd name="T2" fmla="*/ 2147483647 w 20"/>
                    <a:gd name="T3" fmla="*/ 0 h 20"/>
                    <a:gd name="T4" fmla="*/ 0 60000 65536"/>
                    <a:gd name="T5" fmla="*/ 0 60000 65536"/>
                  </a:gdLst>
                  <a:ahLst/>
                  <a:cxnLst>
                    <a:cxn ang="T4">
                      <a:pos x="T0" y="T1"/>
                    </a:cxn>
                    <a:cxn ang="T5">
                      <a:pos x="T2" y="T3"/>
                    </a:cxn>
                  </a:cxnLst>
                  <a:rect l="0" t="0" r="r" b="b"/>
                  <a:pathLst>
                    <a:path w="20" h="20">
                      <a:moveTo>
                        <a:pt x="0" y="20"/>
                      </a:moveTo>
                      <a:cubicBezTo>
                        <a:pt x="0" y="9"/>
                        <a:pt x="9" y="0"/>
                        <a:pt x="20" y="0"/>
                      </a:cubicBezTo>
                    </a:path>
                  </a:pathLst>
                </a:custGeom>
                <a:noFill/>
                <a:ln w="30163"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91" name="Oval 35"/>
                <p:cNvSpPr>
                  <a:spLocks noChangeArrowheads="1"/>
                </p:cNvSpPr>
                <p:nvPr/>
              </p:nvSpPr>
              <p:spPr bwMode="auto">
                <a:xfrm>
                  <a:off x="4675980" y="1911804"/>
                  <a:ext cx="271463" cy="269875"/>
                </a:xfrm>
                <a:prstGeom prst="ellipse">
                  <a:avLst/>
                </a:prstGeom>
                <a:noFill/>
                <a:ln w="30163" cap="rnd">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p>
              </p:txBody>
            </p:sp>
            <p:sp>
              <p:nvSpPr>
                <p:cNvPr id="1992" name="Freeform 36"/>
                <p:cNvSpPr>
                  <a:spLocks/>
                </p:cNvSpPr>
                <p:nvPr/>
              </p:nvSpPr>
              <p:spPr bwMode="auto">
                <a:xfrm>
                  <a:off x="4736305" y="1972129"/>
                  <a:ext cx="76200" cy="74613"/>
                </a:xfrm>
                <a:custGeom>
                  <a:avLst/>
                  <a:gdLst>
                    <a:gd name="T0" fmla="*/ 0 w 20"/>
                    <a:gd name="T1" fmla="*/ 2147483647 h 20"/>
                    <a:gd name="T2" fmla="*/ 2147483647 w 20"/>
                    <a:gd name="T3" fmla="*/ 0 h 20"/>
                    <a:gd name="T4" fmla="*/ 0 60000 65536"/>
                    <a:gd name="T5" fmla="*/ 0 60000 65536"/>
                  </a:gdLst>
                  <a:ahLst/>
                  <a:cxnLst>
                    <a:cxn ang="T4">
                      <a:pos x="T0" y="T1"/>
                    </a:cxn>
                    <a:cxn ang="T5">
                      <a:pos x="T2" y="T3"/>
                    </a:cxn>
                  </a:cxnLst>
                  <a:rect l="0" t="0" r="r" b="b"/>
                  <a:pathLst>
                    <a:path w="20" h="20">
                      <a:moveTo>
                        <a:pt x="0" y="20"/>
                      </a:moveTo>
                      <a:cubicBezTo>
                        <a:pt x="0" y="9"/>
                        <a:pt x="9" y="0"/>
                        <a:pt x="20" y="0"/>
                      </a:cubicBezTo>
                    </a:path>
                  </a:pathLst>
                </a:custGeom>
                <a:noFill/>
                <a:ln w="30163"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93" name="Line 37"/>
                <p:cNvSpPr>
                  <a:spLocks noChangeShapeType="1"/>
                </p:cNvSpPr>
                <p:nvPr/>
              </p:nvSpPr>
              <p:spPr bwMode="auto">
                <a:xfrm>
                  <a:off x="4947442" y="2046742"/>
                  <a:ext cx="30163" cy="0"/>
                </a:xfrm>
                <a:prstGeom prst="line">
                  <a:avLst/>
                </a:prstGeom>
                <a:noFill/>
                <a:ln w="30163" cap="rnd">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994" name="Freeform 38"/>
                <p:cNvSpPr>
                  <a:spLocks/>
                </p:cNvSpPr>
                <p:nvPr/>
              </p:nvSpPr>
              <p:spPr bwMode="auto">
                <a:xfrm>
                  <a:off x="4285455" y="1672092"/>
                  <a:ext cx="120650" cy="374650"/>
                </a:xfrm>
                <a:custGeom>
                  <a:avLst/>
                  <a:gdLst>
                    <a:gd name="T0" fmla="*/ 2147483647 w 76"/>
                    <a:gd name="T1" fmla="*/ 2147483647 h 236"/>
                    <a:gd name="T2" fmla="*/ 0 w 76"/>
                    <a:gd name="T3" fmla="*/ 2147483647 h 236"/>
                    <a:gd name="T4" fmla="*/ 2147483647 w 76"/>
                    <a:gd name="T5" fmla="*/ 0 h 236"/>
                    <a:gd name="T6" fmla="*/ 2147483647 w 76"/>
                    <a:gd name="T7" fmla="*/ 2147483647 h 23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6" h="236">
                      <a:moveTo>
                        <a:pt x="19" y="236"/>
                      </a:moveTo>
                      <a:lnTo>
                        <a:pt x="0" y="236"/>
                      </a:lnTo>
                      <a:lnTo>
                        <a:pt x="38" y="0"/>
                      </a:lnTo>
                      <a:lnTo>
                        <a:pt x="76" y="9"/>
                      </a:lnTo>
                    </a:path>
                  </a:pathLst>
                </a:custGeom>
                <a:noFill/>
                <a:ln w="30163"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95" name="Freeform 39"/>
                <p:cNvSpPr>
                  <a:spLocks/>
                </p:cNvSpPr>
                <p:nvPr/>
              </p:nvSpPr>
              <p:spPr bwMode="auto">
                <a:xfrm>
                  <a:off x="4856955" y="1672092"/>
                  <a:ext cx="120650" cy="374650"/>
                </a:xfrm>
                <a:custGeom>
                  <a:avLst/>
                  <a:gdLst>
                    <a:gd name="T0" fmla="*/ 2147483647 w 76"/>
                    <a:gd name="T1" fmla="*/ 2147483647 h 236"/>
                    <a:gd name="T2" fmla="*/ 2147483647 w 76"/>
                    <a:gd name="T3" fmla="*/ 0 h 236"/>
                    <a:gd name="T4" fmla="*/ 0 w 76"/>
                    <a:gd name="T5" fmla="*/ 2147483647 h 236"/>
                    <a:gd name="T6" fmla="*/ 0 60000 65536"/>
                    <a:gd name="T7" fmla="*/ 0 60000 65536"/>
                    <a:gd name="T8" fmla="*/ 0 60000 65536"/>
                  </a:gdLst>
                  <a:ahLst/>
                  <a:cxnLst>
                    <a:cxn ang="T6">
                      <a:pos x="T0" y="T1"/>
                    </a:cxn>
                    <a:cxn ang="T7">
                      <a:pos x="T2" y="T3"/>
                    </a:cxn>
                    <a:cxn ang="T8">
                      <a:pos x="T4" y="T5"/>
                    </a:cxn>
                  </a:cxnLst>
                  <a:rect l="0" t="0" r="r" b="b"/>
                  <a:pathLst>
                    <a:path w="76" h="236">
                      <a:moveTo>
                        <a:pt x="76" y="236"/>
                      </a:moveTo>
                      <a:lnTo>
                        <a:pt x="38" y="0"/>
                      </a:lnTo>
                      <a:lnTo>
                        <a:pt x="0" y="9"/>
                      </a:lnTo>
                    </a:path>
                  </a:pathLst>
                </a:custGeom>
                <a:noFill/>
                <a:ln w="30163"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996" name="Freeform 40"/>
                <p:cNvSpPr>
                  <a:spLocks/>
                </p:cNvSpPr>
                <p:nvPr/>
              </p:nvSpPr>
              <p:spPr bwMode="auto">
                <a:xfrm>
                  <a:off x="4587080" y="1972129"/>
                  <a:ext cx="88900" cy="44450"/>
                </a:xfrm>
                <a:custGeom>
                  <a:avLst/>
                  <a:gdLst>
                    <a:gd name="T0" fmla="*/ 0 w 24"/>
                    <a:gd name="T1" fmla="*/ 2147483647 h 12"/>
                    <a:gd name="T2" fmla="*/ 2147483647 w 24"/>
                    <a:gd name="T3" fmla="*/ 0 h 12"/>
                    <a:gd name="T4" fmla="*/ 2147483647 w 24"/>
                    <a:gd name="T5" fmla="*/ 2147483647 h 12"/>
                    <a:gd name="T6" fmla="*/ 0 60000 65536"/>
                    <a:gd name="T7" fmla="*/ 0 60000 65536"/>
                    <a:gd name="T8" fmla="*/ 0 60000 65536"/>
                  </a:gdLst>
                  <a:ahLst/>
                  <a:cxnLst>
                    <a:cxn ang="T6">
                      <a:pos x="T0" y="T1"/>
                    </a:cxn>
                    <a:cxn ang="T7">
                      <a:pos x="T2" y="T3"/>
                    </a:cxn>
                    <a:cxn ang="T8">
                      <a:pos x="T4" y="T5"/>
                    </a:cxn>
                  </a:cxnLst>
                  <a:rect l="0" t="0" r="r" b="b"/>
                  <a:pathLst>
                    <a:path w="24" h="12">
                      <a:moveTo>
                        <a:pt x="0" y="12"/>
                      </a:moveTo>
                      <a:cubicBezTo>
                        <a:pt x="0" y="5"/>
                        <a:pt x="6" y="0"/>
                        <a:pt x="12" y="0"/>
                      </a:cubicBezTo>
                      <a:cubicBezTo>
                        <a:pt x="19" y="0"/>
                        <a:pt x="24" y="5"/>
                        <a:pt x="24" y="12"/>
                      </a:cubicBezTo>
                    </a:path>
                  </a:pathLst>
                </a:custGeom>
                <a:noFill/>
                <a:ln w="30163"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sp>
          <p:nvSpPr>
            <p:cNvPr id="1986" name="文本框 1985"/>
            <p:cNvSpPr txBox="1"/>
            <p:nvPr/>
          </p:nvSpPr>
          <p:spPr>
            <a:xfrm>
              <a:off x="3158358" y="1833665"/>
              <a:ext cx="2574873" cy="430886"/>
            </a:xfrm>
            <a:prstGeom prst="rect">
              <a:avLst/>
            </a:prstGeom>
            <a:noFill/>
          </p:spPr>
          <p:txBody>
            <a:bodyPr wrap="square">
              <a:spAutoFit/>
            </a:bodyPr>
            <a:lstStyle/>
            <a:p>
              <a:pPr>
                <a:defRPr/>
              </a:pPr>
              <a:r>
                <a:rPr lang="zh-CN" altLang="en-US" sz="1500" dirty="0">
                  <a:solidFill>
                    <a:schemeClr val="bg2">
                      <a:lumMod val="50000"/>
                    </a:schemeClr>
                  </a:solidFill>
                  <a:latin typeface="微软雅黑" panose="020B0503020204020204" pitchFamily="34" charset="-122"/>
                  <a:ea typeface="微软雅黑" panose="020B0503020204020204" pitchFamily="34" charset="-122"/>
                </a:rPr>
                <a:t>全面实施预算绩效管理</a:t>
              </a:r>
            </a:p>
          </p:txBody>
        </p:sp>
      </p:grpSp>
      <p:grpSp>
        <p:nvGrpSpPr>
          <p:cNvPr id="1997" name="组合 1996"/>
          <p:cNvGrpSpPr>
            <a:grpSpLocks/>
          </p:cNvGrpSpPr>
          <p:nvPr/>
        </p:nvGrpSpPr>
        <p:grpSpPr bwMode="auto">
          <a:xfrm>
            <a:off x="3166936" y="1408254"/>
            <a:ext cx="3339830" cy="754023"/>
            <a:chOff x="5753485" y="1566965"/>
            <a:chExt cx="3075652" cy="1005363"/>
          </a:xfrm>
        </p:grpSpPr>
        <p:grpSp>
          <p:nvGrpSpPr>
            <p:cNvPr id="1998" name="组合 2006"/>
            <p:cNvGrpSpPr>
              <a:grpSpLocks/>
            </p:cNvGrpSpPr>
            <p:nvPr/>
          </p:nvGrpSpPr>
          <p:grpSpPr bwMode="auto">
            <a:xfrm>
              <a:off x="5753485" y="1566965"/>
              <a:ext cx="2961352" cy="819150"/>
              <a:chOff x="5753485" y="1566965"/>
              <a:chExt cx="2961352" cy="819150"/>
            </a:xfrm>
          </p:grpSpPr>
          <p:sp>
            <p:nvSpPr>
              <p:cNvPr id="2000" name="矩形 1999"/>
              <p:cNvSpPr/>
              <p:nvPr/>
            </p:nvSpPr>
            <p:spPr>
              <a:xfrm>
                <a:off x="5753485" y="1566965"/>
                <a:ext cx="2961386" cy="81915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001" name="组合 1993"/>
              <p:cNvGrpSpPr>
                <a:grpSpLocks/>
              </p:cNvGrpSpPr>
              <p:nvPr/>
            </p:nvGrpSpPr>
            <p:grpSpPr bwMode="auto">
              <a:xfrm>
                <a:off x="5891288" y="1738242"/>
                <a:ext cx="386558" cy="522214"/>
                <a:chOff x="4375942" y="5123317"/>
                <a:chExt cx="511175" cy="690563"/>
              </a:xfrm>
            </p:grpSpPr>
            <p:sp>
              <p:nvSpPr>
                <p:cNvPr id="2002" name="Oval 5"/>
                <p:cNvSpPr>
                  <a:spLocks noChangeArrowheads="1"/>
                </p:cNvSpPr>
                <p:nvPr/>
              </p:nvSpPr>
              <p:spPr bwMode="auto">
                <a:xfrm>
                  <a:off x="4556917" y="5393192"/>
                  <a:ext cx="149225" cy="150813"/>
                </a:xfrm>
                <a:prstGeom prst="ellipse">
                  <a:avLst/>
                </a:prstGeom>
                <a:noFill/>
                <a:ln w="30163" cap="rnd">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p>
              </p:txBody>
            </p:sp>
            <p:sp>
              <p:nvSpPr>
                <p:cNvPr id="2003" name="Freeform 6"/>
                <p:cNvSpPr>
                  <a:spLocks/>
                </p:cNvSpPr>
                <p:nvPr/>
              </p:nvSpPr>
              <p:spPr bwMode="auto">
                <a:xfrm>
                  <a:off x="4436267" y="5663067"/>
                  <a:ext cx="390525" cy="150813"/>
                </a:xfrm>
                <a:custGeom>
                  <a:avLst/>
                  <a:gdLst>
                    <a:gd name="T0" fmla="*/ 0 w 104"/>
                    <a:gd name="T1" fmla="*/ 2147483647 h 40"/>
                    <a:gd name="T2" fmla="*/ 2147483647 w 104"/>
                    <a:gd name="T3" fmla="*/ 0 h 40"/>
                    <a:gd name="T4" fmla="*/ 2147483647 w 104"/>
                    <a:gd name="T5" fmla="*/ 0 h 40"/>
                    <a:gd name="T6" fmla="*/ 2147483647 w 104"/>
                    <a:gd name="T7" fmla="*/ 2147483647 h 40"/>
                    <a:gd name="T8" fmla="*/ 2147483647 w 104"/>
                    <a:gd name="T9" fmla="*/ 2147483647 h 40"/>
                    <a:gd name="T10" fmla="*/ 0 w 104"/>
                    <a:gd name="T11" fmla="*/ 2147483647 h 40"/>
                    <a:gd name="T12" fmla="*/ 0 w 104"/>
                    <a:gd name="T13" fmla="*/ 2147483647 h 4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04" h="40">
                      <a:moveTo>
                        <a:pt x="0" y="20"/>
                      </a:moveTo>
                      <a:cubicBezTo>
                        <a:pt x="0" y="9"/>
                        <a:pt x="9" y="0"/>
                        <a:pt x="20" y="0"/>
                      </a:cubicBezTo>
                      <a:cubicBezTo>
                        <a:pt x="84" y="0"/>
                        <a:pt x="84" y="0"/>
                        <a:pt x="84" y="0"/>
                      </a:cubicBezTo>
                      <a:cubicBezTo>
                        <a:pt x="95" y="0"/>
                        <a:pt x="104" y="9"/>
                        <a:pt x="104" y="20"/>
                      </a:cubicBezTo>
                      <a:cubicBezTo>
                        <a:pt x="104" y="40"/>
                        <a:pt x="104" y="40"/>
                        <a:pt x="104" y="40"/>
                      </a:cubicBezTo>
                      <a:cubicBezTo>
                        <a:pt x="0" y="40"/>
                        <a:pt x="0" y="40"/>
                        <a:pt x="0" y="40"/>
                      </a:cubicBezTo>
                      <a:lnTo>
                        <a:pt x="0" y="20"/>
                      </a:lnTo>
                      <a:close/>
                    </a:path>
                  </a:pathLst>
                </a:custGeom>
                <a:noFill/>
                <a:ln w="30163"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04" name="Freeform 7"/>
                <p:cNvSpPr>
                  <a:spLocks/>
                </p:cNvSpPr>
                <p:nvPr/>
              </p:nvSpPr>
              <p:spPr bwMode="auto">
                <a:xfrm>
                  <a:off x="4375942" y="5123317"/>
                  <a:ext cx="511175" cy="539750"/>
                </a:xfrm>
                <a:custGeom>
                  <a:avLst/>
                  <a:gdLst>
                    <a:gd name="T0" fmla="*/ 2147483647 w 322"/>
                    <a:gd name="T1" fmla="*/ 2147483647 h 340"/>
                    <a:gd name="T2" fmla="*/ 2147483647 w 322"/>
                    <a:gd name="T3" fmla="*/ 2147483647 h 340"/>
                    <a:gd name="T4" fmla="*/ 2147483647 w 322"/>
                    <a:gd name="T5" fmla="*/ 0 h 340"/>
                    <a:gd name="T6" fmla="*/ 0 w 322"/>
                    <a:gd name="T7" fmla="*/ 2147483647 h 340"/>
                    <a:gd name="T8" fmla="*/ 2147483647 w 322"/>
                    <a:gd name="T9" fmla="*/ 2147483647 h 3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2" h="340">
                      <a:moveTo>
                        <a:pt x="237" y="340"/>
                      </a:moveTo>
                      <a:lnTo>
                        <a:pt x="322" y="227"/>
                      </a:lnTo>
                      <a:lnTo>
                        <a:pt x="161" y="0"/>
                      </a:lnTo>
                      <a:lnTo>
                        <a:pt x="0" y="227"/>
                      </a:lnTo>
                      <a:lnTo>
                        <a:pt x="85" y="340"/>
                      </a:lnTo>
                    </a:path>
                  </a:pathLst>
                </a:custGeom>
                <a:noFill/>
                <a:ln w="30163"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2005" name="Line 8"/>
                <p:cNvSpPr>
                  <a:spLocks noChangeShapeType="1"/>
                </p:cNvSpPr>
                <p:nvPr/>
              </p:nvSpPr>
              <p:spPr bwMode="auto">
                <a:xfrm>
                  <a:off x="4631530" y="5123317"/>
                  <a:ext cx="0" cy="269875"/>
                </a:xfrm>
                <a:prstGeom prst="line">
                  <a:avLst/>
                </a:prstGeom>
                <a:noFill/>
                <a:ln w="30163" cap="rnd">
                  <a:solidFill>
                    <a:schemeClr val="bg1"/>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sp>
          <p:nvSpPr>
            <p:cNvPr id="1999" name="文本框 1998"/>
            <p:cNvSpPr txBox="1"/>
            <p:nvPr/>
          </p:nvSpPr>
          <p:spPr>
            <a:xfrm>
              <a:off x="6277846" y="1833665"/>
              <a:ext cx="2551291" cy="738663"/>
            </a:xfrm>
            <a:prstGeom prst="rect">
              <a:avLst/>
            </a:prstGeom>
            <a:noFill/>
          </p:spPr>
          <p:txBody>
            <a:bodyPr wrap="square">
              <a:spAutoFit/>
            </a:bodyPr>
            <a:lstStyle/>
            <a:p>
              <a:pPr>
                <a:defRPr/>
              </a:pPr>
              <a:r>
                <a:rPr lang="zh-CN" altLang="en-US" sz="1500" dirty="0">
                  <a:solidFill>
                    <a:schemeClr val="bg2">
                      <a:lumMod val="50000"/>
                    </a:schemeClr>
                  </a:solidFill>
                  <a:latin typeface="微软雅黑" panose="020B0503020204020204" pitchFamily="34" charset="-122"/>
                  <a:ea typeface="微软雅黑" panose="020B0503020204020204" pitchFamily="34" charset="-122"/>
                </a:rPr>
                <a:t>财政事权与支出责任划分改革</a:t>
              </a:r>
            </a:p>
          </p:txBody>
        </p:sp>
      </p:grpSp>
      <p:sp>
        <p:nvSpPr>
          <p:cNvPr id="2007" name="文本框 2006"/>
          <p:cNvSpPr txBox="1">
            <a:spLocks noChangeArrowheads="1"/>
          </p:cNvSpPr>
          <p:nvPr/>
        </p:nvSpPr>
        <p:spPr bwMode="auto">
          <a:xfrm flipH="1">
            <a:off x="695797" y="2080957"/>
            <a:ext cx="2227188"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Wingdings" pitchFamily="2" charset="2"/>
              <a:buChar char="ü"/>
            </a:pPr>
            <a:r>
              <a:rPr lang="zh-CN" altLang="en-US" sz="1200" dirty="0">
                <a:solidFill>
                  <a:schemeClr val="bg1"/>
                </a:solidFill>
                <a:latin typeface="微软雅黑" pitchFamily="34" charset="-122"/>
                <a:ea typeface="微软雅黑" pitchFamily="34" charset="-122"/>
              </a:rPr>
              <a:t>全面实施预算绩效管理是推进国家治理体系和治理能力现代化的内在要求，是深化财税体制改革、建立现代财政制度的重要内容，是优化财政资源配置、提升公共服务质量的关键举措。为解决当前预算绩效管理存在的突出问题，加快建成全方位、全过程、全覆盖的预算绩效管理体系，中共中央 国务院</a:t>
            </a:r>
            <a:r>
              <a:rPr lang="en-US" altLang="zh-CN" sz="1200" dirty="0">
                <a:solidFill>
                  <a:schemeClr val="bg1"/>
                </a:solidFill>
                <a:latin typeface="微软雅黑" pitchFamily="34" charset="-122"/>
                <a:ea typeface="微软雅黑" pitchFamily="34" charset="-122"/>
              </a:rPr>
              <a:t>2018</a:t>
            </a:r>
            <a:r>
              <a:rPr lang="zh-CN" altLang="en-US" sz="1200" dirty="0">
                <a:solidFill>
                  <a:schemeClr val="bg1"/>
                </a:solidFill>
                <a:latin typeface="微软雅黑" pitchFamily="34" charset="-122"/>
                <a:ea typeface="微软雅黑" pitchFamily="34" charset="-122"/>
              </a:rPr>
              <a:t>年</a:t>
            </a:r>
            <a:r>
              <a:rPr lang="en-US" altLang="zh-CN" sz="1200" dirty="0">
                <a:solidFill>
                  <a:schemeClr val="bg1"/>
                </a:solidFill>
                <a:latin typeface="微软雅黑" pitchFamily="34" charset="-122"/>
                <a:ea typeface="微软雅黑" pitchFamily="34" charset="-122"/>
              </a:rPr>
              <a:t>9</a:t>
            </a:r>
            <a:r>
              <a:rPr lang="zh-CN" altLang="en-US" sz="1200" dirty="0">
                <a:solidFill>
                  <a:schemeClr val="bg1"/>
                </a:solidFill>
                <a:latin typeface="微软雅黑" pitchFamily="34" charset="-122"/>
                <a:ea typeface="微软雅黑" pitchFamily="34" charset="-122"/>
              </a:rPr>
              <a:t>月</a:t>
            </a:r>
            <a:r>
              <a:rPr lang="en-US" altLang="zh-CN" sz="1200" dirty="0">
                <a:solidFill>
                  <a:schemeClr val="bg1"/>
                </a:solidFill>
                <a:latin typeface="微软雅黑" pitchFamily="34" charset="-122"/>
                <a:ea typeface="微软雅黑" pitchFamily="34" charset="-122"/>
              </a:rPr>
              <a:t>1</a:t>
            </a:r>
            <a:r>
              <a:rPr lang="zh-CN" altLang="en-US" sz="1200" dirty="0">
                <a:solidFill>
                  <a:schemeClr val="bg1"/>
                </a:solidFill>
                <a:latin typeface="微软雅黑" pitchFamily="34" charset="-122"/>
                <a:ea typeface="微软雅黑" pitchFamily="34" charset="-122"/>
              </a:rPr>
              <a:t>日发布了</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关于全面实施预算绩效管理的意见</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p>
        </p:txBody>
      </p:sp>
      <p:sp>
        <p:nvSpPr>
          <p:cNvPr id="2008" name="文本框 2007"/>
          <p:cNvSpPr txBox="1">
            <a:spLocks noChangeArrowheads="1"/>
          </p:cNvSpPr>
          <p:nvPr/>
        </p:nvSpPr>
        <p:spPr bwMode="auto">
          <a:xfrm flipH="1">
            <a:off x="3277247" y="2080956"/>
            <a:ext cx="279574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buFont typeface="Wingdings" pitchFamily="2" charset="2"/>
              <a:buChar char="ü"/>
            </a:pPr>
            <a:r>
              <a:rPr lang="zh-CN" altLang="en-US" sz="1200" dirty="0">
                <a:solidFill>
                  <a:schemeClr val="bg1"/>
                </a:solidFill>
                <a:latin typeface="微软雅黑" pitchFamily="34" charset="-122"/>
                <a:ea typeface="微软雅黑" pitchFamily="34" charset="-122"/>
              </a:rPr>
              <a:t>为稳妥推进中央与地方各级财政事权和支出责任划分改革，提高基本公共服务效率，按照中央、省改革总体部署，在省以下财政事权和支出责任划分总体框架下，结合我市实际</a:t>
            </a:r>
            <a:r>
              <a:rPr lang="zh-CN" altLang="en-US" sz="1200" dirty="0" smtClean="0">
                <a:solidFill>
                  <a:schemeClr val="bg1"/>
                </a:solidFill>
                <a:latin typeface="微软雅黑" pitchFamily="34" charset="-122"/>
                <a:ea typeface="微软雅黑" pitchFamily="34" charset="-122"/>
              </a:rPr>
              <a:t>，制定了</a:t>
            </a:r>
            <a:r>
              <a:rPr lang="en-US" altLang="zh-CN" sz="1200" dirty="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基本公共服务领域市以下共同财政事权和支出责任划分改革实施法案</a:t>
            </a:r>
            <a:r>
              <a:rPr lang="en-US" altLang="zh-CN" sz="1200" dirty="0" smtClean="0">
                <a:solidFill>
                  <a:schemeClr val="bg1"/>
                </a:solidFill>
                <a:latin typeface="微软雅黑" pitchFamily="34" charset="-122"/>
                <a:ea typeface="微软雅黑" pitchFamily="34" charset="-122"/>
              </a:rPr>
              <a:t>》</a:t>
            </a:r>
            <a:r>
              <a:rPr lang="zh-CN" altLang="en-US" sz="1200" dirty="0">
                <a:solidFill>
                  <a:schemeClr val="bg1"/>
                </a:solidFill>
                <a:latin typeface="微软雅黑" pitchFamily="34" charset="-122"/>
                <a:ea typeface="微软雅黑" pitchFamily="34" charset="-122"/>
              </a:rPr>
              <a:t>，</a:t>
            </a:r>
            <a:r>
              <a:rPr lang="zh-CN" altLang="zh-CN" sz="1200" dirty="0">
                <a:solidFill>
                  <a:schemeClr val="bg1"/>
                </a:solidFill>
                <a:latin typeface="微软雅黑" pitchFamily="34" charset="-122"/>
                <a:ea typeface="微软雅黑" pitchFamily="34" charset="-122"/>
              </a:rPr>
              <a:t>重点启动了八大类</a:t>
            </a:r>
            <a:r>
              <a:rPr lang="en-US" altLang="zh-CN" sz="1200" dirty="0">
                <a:solidFill>
                  <a:schemeClr val="bg1"/>
                </a:solidFill>
                <a:latin typeface="微软雅黑" pitchFamily="34" charset="-122"/>
                <a:ea typeface="微软雅黑" pitchFamily="34" charset="-122"/>
              </a:rPr>
              <a:t>18</a:t>
            </a:r>
            <a:r>
              <a:rPr lang="zh-CN" altLang="zh-CN" sz="1200" dirty="0">
                <a:solidFill>
                  <a:schemeClr val="bg1"/>
                </a:solidFill>
                <a:latin typeface="微软雅黑" pitchFamily="34" charset="-122"/>
                <a:ea typeface="微软雅黑" pitchFamily="34" charset="-122"/>
              </a:rPr>
              <a:t>项基本公共服务领域共同财政事权改革。</a:t>
            </a:r>
            <a:endParaRPr lang="zh-CN" altLang="en-US" sz="1200" dirty="0">
              <a:solidFill>
                <a:schemeClr val="bg1"/>
              </a:solidFill>
              <a:latin typeface="微软雅黑" pitchFamily="34" charset="-122"/>
              <a:ea typeface="微软雅黑" pitchFamily="34" charset="-122"/>
            </a:endParaRPr>
          </a:p>
        </p:txBody>
      </p:sp>
      <p:cxnSp>
        <p:nvCxnSpPr>
          <p:cNvPr id="2009" name="直接连接符 2008"/>
          <p:cNvCxnSpPr/>
          <p:nvPr/>
        </p:nvCxnSpPr>
        <p:spPr>
          <a:xfrm>
            <a:off x="667762" y="2080957"/>
            <a:ext cx="0" cy="2767088"/>
          </a:xfrm>
          <a:prstGeom prst="line">
            <a:avLst/>
          </a:prstGeom>
          <a:ln w="0">
            <a:solidFill>
              <a:schemeClr val="bg1"/>
            </a:solidFill>
            <a:prstDash val="dashDot"/>
          </a:ln>
        </p:spPr>
        <p:style>
          <a:lnRef idx="1">
            <a:schemeClr val="accent1"/>
          </a:lnRef>
          <a:fillRef idx="0">
            <a:schemeClr val="accent1"/>
          </a:fillRef>
          <a:effectRef idx="0">
            <a:schemeClr val="accent1"/>
          </a:effectRef>
          <a:fontRef idx="minor">
            <a:schemeClr val="tx1"/>
          </a:fontRef>
        </p:style>
      </p:cxnSp>
      <p:cxnSp>
        <p:nvCxnSpPr>
          <p:cNvPr id="2010" name="直接连接符 2009"/>
          <p:cNvCxnSpPr/>
          <p:nvPr/>
        </p:nvCxnSpPr>
        <p:spPr>
          <a:xfrm>
            <a:off x="3291869" y="2072028"/>
            <a:ext cx="0" cy="2707021"/>
          </a:xfrm>
          <a:prstGeom prst="line">
            <a:avLst/>
          </a:prstGeom>
          <a:ln w="0">
            <a:solidFill>
              <a:schemeClr val="bg1"/>
            </a:solidFill>
            <a:prstDash val="dashDot"/>
          </a:ln>
        </p:spPr>
        <p:style>
          <a:lnRef idx="1">
            <a:schemeClr val="accent1"/>
          </a:lnRef>
          <a:fillRef idx="0">
            <a:schemeClr val="accent1"/>
          </a:fillRef>
          <a:effectRef idx="0">
            <a:schemeClr val="accent1"/>
          </a:effectRef>
          <a:fontRef idx="minor">
            <a:schemeClr val="tx1"/>
          </a:fontRef>
        </p:style>
      </p:cxnSp>
      <p:grpSp>
        <p:nvGrpSpPr>
          <p:cNvPr id="2011" name="组合 2010"/>
          <p:cNvGrpSpPr>
            <a:grpSpLocks/>
          </p:cNvGrpSpPr>
          <p:nvPr/>
        </p:nvGrpSpPr>
        <p:grpSpPr bwMode="auto">
          <a:xfrm>
            <a:off x="6713789" y="1408254"/>
            <a:ext cx="2171409" cy="614363"/>
            <a:chOff x="8745268" y="1566965"/>
            <a:chExt cx="3377165" cy="819150"/>
          </a:xfrm>
        </p:grpSpPr>
        <p:grpSp>
          <p:nvGrpSpPr>
            <p:cNvPr id="2012" name="组合 2007"/>
            <p:cNvGrpSpPr>
              <a:grpSpLocks/>
            </p:cNvGrpSpPr>
            <p:nvPr/>
          </p:nvGrpSpPr>
          <p:grpSpPr bwMode="auto">
            <a:xfrm>
              <a:off x="8745268" y="1566965"/>
              <a:ext cx="3360672" cy="819150"/>
              <a:chOff x="8745268" y="1566965"/>
              <a:chExt cx="3360672" cy="819150"/>
            </a:xfrm>
          </p:grpSpPr>
          <p:sp>
            <p:nvSpPr>
              <p:cNvPr id="2014" name="矩形 2013"/>
              <p:cNvSpPr/>
              <p:nvPr/>
            </p:nvSpPr>
            <p:spPr>
              <a:xfrm>
                <a:off x="8745268" y="1566965"/>
                <a:ext cx="3361287" cy="819150"/>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015" name="组合 2017"/>
              <p:cNvGrpSpPr>
                <a:grpSpLocks/>
              </p:cNvGrpSpPr>
              <p:nvPr/>
            </p:nvGrpSpPr>
            <p:grpSpPr bwMode="auto">
              <a:xfrm>
                <a:off x="8918805" y="1705495"/>
                <a:ext cx="556236" cy="554961"/>
                <a:chOff x="699297" y="4854574"/>
                <a:chExt cx="692150" cy="690563"/>
              </a:xfrm>
            </p:grpSpPr>
            <p:sp>
              <p:nvSpPr>
                <p:cNvPr id="2016" name="Oval 88"/>
                <p:cNvSpPr>
                  <a:spLocks noChangeArrowheads="1"/>
                </p:cNvSpPr>
                <p:nvPr/>
              </p:nvSpPr>
              <p:spPr bwMode="auto">
                <a:xfrm>
                  <a:off x="699297" y="4854574"/>
                  <a:ext cx="692150" cy="690563"/>
                </a:xfrm>
                <a:prstGeom prst="ellipse">
                  <a:avLst/>
                </a:prstGeom>
                <a:noFill/>
                <a:ln w="30163" cap="rnd">
                  <a:solidFill>
                    <a:schemeClr val="bg1"/>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zh-CN" altLang="en-US"/>
                </a:p>
              </p:txBody>
            </p:sp>
            <p:sp>
              <p:nvSpPr>
                <p:cNvPr id="2017" name="Freeform 89"/>
                <p:cNvSpPr>
                  <a:spLocks/>
                </p:cNvSpPr>
                <p:nvPr/>
              </p:nvSpPr>
              <p:spPr bwMode="auto">
                <a:xfrm>
                  <a:off x="850110" y="5064124"/>
                  <a:ext cx="330200" cy="330200"/>
                </a:xfrm>
                <a:custGeom>
                  <a:avLst/>
                  <a:gdLst>
                    <a:gd name="T0" fmla="*/ 2147483647 w 208"/>
                    <a:gd name="T1" fmla="*/ 2147483647 h 208"/>
                    <a:gd name="T2" fmla="*/ 2147483647 w 208"/>
                    <a:gd name="T3" fmla="*/ 2147483647 h 208"/>
                    <a:gd name="T4" fmla="*/ 0 w 208"/>
                    <a:gd name="T5" fmla="*/ 2147483647 h 208"/>
                    <a:gd name="T6" fmla="*/ 2147483647 w 208"/>
                    <a:gd name="T7" fmla="*/ 0 h 208"/>
                    <a:gd name="T8" fmla="*/ 2147483647 w 208"/>
                    <a:gd name="T9" fmla="*/ 2147483647 h 2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8" h="208">
                      <a:moveTo>
                        <a:pt x="139" y="208"/>
                      </a:moveTo>
                      <a:lnTo>
                        <a:pt x="104" y="104"/>
                      </a:lnTo>
                      <a:lnTo>
                        <a:pt x="0" y="69"/>
                      </a:lnTo>
                      <a:lnTo>
                        <a:pt x="208" y="0"/>
                      </a:lnTo>
                      <a:lnTo>
                        <a:pt x="139" y="208"/>
                      </a:lnTo>
                      <a:close/>
                    </a:path>
                  </a:pathLst>
                </a:custGeom>
                <a:noFill/>
                <a:ln w="30163"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sp>
          <p:nvSpPr>
            <p:cNvPr id="2013" name="文本框 2012"/>
            <p:cNvSpPr txBox="1"/>
            <p:nvPr/>
          </p:nvSpPr>
          <p:spPr>
            <a:xfrm>
              <a:off x="9780488" y="1833665"/>
              <a:ext cx="2341945" cy="430886"/>
            </a:xfrm>
            <a:prstGeom prst="rect">
              <a:avLst/>
            </a:prstGeom>
            <a:noFill/>
          </p:spPr>
          <p:txBody>
            <a:bodyPr>
              <a:spAutoFit/>
            </a:bodyPr>
            <a:lstStyle/>
            <a:p>
              <a:pPr>
                <a:defRPr/>
              </a:pPr>
              <a:r>
                <a:rPr lang="zh-CN" altLang="en-US" sz="1500" dirty="0">
                  <a:solidFill>
                    <a:schemeClr val="bg2">
                      <a:lumMod val="50000"/>
                    </a:schemeClr>
                  </a:solidFill>
                  <a:latin typeface="微软雅黑" panose="020B0503020204020204" pitchFamily="34" charset="-122"/>
                  <a:ea typeface="微软雅黑" panose="020B0503020204020204" pitchFamily="34" charset="-122"/>
                </a:rPr>
                <a:t>转移支付改革</a:t>
              </a:r>
            </a:p>
          </p:txBody>
        </p:sp>
      </p:grpSp>
      <p:sp>
        <p:nvSpPr>
          <p:cNvPr id="2018" name="文本框 2017"/>
          <p:cNvSpPr txBox="1">
            <a:spLocks noChangeArrowheads="1"/>
          </p:cNvSpPr>
          <p:nvPr/>
        </p:nvSpPr>
        <p:spPr bwMode="auto">
          <a:xfrm flipH="1">
            <a:off x="6920615" y="2080956"/>
            <a:ext cx="1875234"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buFont typeface="Wingdings" pitchFamily="2" charset="2"/>
              <a:buChar char="ü"/>
            </a:pPr>
            <a:r>
              <a:rPr lang="zh-CN" altLang="en-US" sz="1200" dirty="0" smtClean="0">
                <a:solidFill>
                  <a:schemeClr val="bg1"/>
                </a:solidFill>
                <a:latin typeface="微软雅黑" pitchFamily="34" charset="-122"/>
                <a:ea typeface="微软雅黑" pitchFamily="34" charset="-122"/>
              </a:rPr>
              <a:t>分为三部分：一般性转移支付；共同财政事权转移支付；专项转移支付。</a:t>
            </a:r>
            <a:endParaRPr lang="zh-CN" altLang="en-US" sz="1200" dirty="0">
              <a:solidFill>
                <a:schemeClr val="bg1"/>
              </a:solidFill>
              <a:latin typeface="微软雅黑" pitchFamily="34" charset="-122"/>
              <a:ea typeface="微软雅黑" pitchFamily="34" charset="-122"/>
            </a:endParaRPr>
          </a:p>
        </p:txBody>
      </p:sp>
      <p:cxnSp>
        <p:nvCxnSpPr>
          <p:cNvPr id="2019" name="直接连接符 2018"/>
          <p:cNvCxnSpPr/>
          <p:nvPr/>
        </p:nvCxnSpPr>
        <p:spPr>
          <a:xfrm>
            <a:off x="6834186" y="2080957"/>
            <a:ext cx="0" cy="2187179"/>
          </a:xfrm>
          <a:prstGeom prst="line">
            <a:avLst/>
          </a:prstGeom>
          <a:ln w="0">
            <a:solidFill>
              <a:schemeClr val="bg1"/>
            </a:solidFill>
            <a:prstDash val="dash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424312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1973"/>
                                        </p:tgtEl>
                                        <p:attrNameLst>
                                          <p:attrName>style.visibility</p:attrName>
                                        </p:attrNameLst>
                                      </p:cBhvr>
                                      <p:to>
                                        <p:strVal val="visible"/>
                                      </p:to>
                                    </p:set>
                                    <p:animEffect transition="in" filter="barn(outVertical)">
                                      <p:cBhvr>
                                        <p:cTn id="7" dur="500"/>
                                        <p:tgtEl>
                                          <p:spTgt spid="197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984"/>
                                        </p:tgtEl>
                                        <p:attrNameLst>
                                          <p:attrName>style.visibility</p:attrName>
                                        </p:attrNameLst>
                                      </p:cBhvr>
                                      <p:to>
                                        <p:strVal val="visible"/>
                                      </p:to>
                                    </p:set>
                                    <p:animEffect transition="in" filter="wipe(down)">
                                      <p:cBhvr>
                                        <p:cTn id="11" dur="2000"/>
                                        <p:tgtEl>
                                          <p:spTgt spid="1984"/>
                                        </p:tgtEl>
                                      </p:cBhvr>
                                    </p:animEffect>
                                  </p:childTnLst>
                                </p:cTn>
                              </p:par>
                            </p:childTnLst>
                          </p:cTn>
                        </p:par>
                        <p:par>
                          <p:cTn id="12" fill="hold">
                            <p:stCondLst>
                              <p:cond delay="2500"/>
                            </p:stCondLst>
                            <p:childTnLst>
                              <p:par>
                                <p:cTn id="13" presetID="22" presetClass="entr" presetSubtype="4" fill="hold" nodeType="afterEffect">
                                  <p:stCondLst>
                                    <p:cond delay="1500"/>
                                  </p:stCondLst>
                                  <p:childTnLst>
                                    <p:set>
                                      <p:cBhvr>
                                        <p:cTn id="14" dur="1" fill="hold">
                                          <p:stCondLst>
                                            <p:cond delay="0"/>
                                          </p:stCondLst>
                                        </p:cTn>
                                        <p:tgtEl>
                                          <p:spTgt spid="1997"/>
                                        </p:tgtEl>
                                        <p:attrNameLst>
                                          <p:attrName>style.visibility</p:attrName>
                                        </p:attrNameLst>
                                      </p:cBhvr>
                                      <p:to>
                                        <p:strVal val="visible"/>
                                      </p:to>
                                    </p:set>
                                    <p:animEffect transition="in" filter="wipe(down)">
                                      <p:cBhvr>
                                        <p:cTn id="15" dur="2000"/>
                                        <p:tgtEl>
                                          <p:spTgt spid="1997"/>
                                        </p:tgtEl>
                                      </p:cBhvr>
                                    </p:animEffect>
                                  </p:childTnLst>
                                </p:cTn>
                              </p:par>
                            </p:childTnLst>
                          </p:cTn>
                        </p:par>
                        <p:par>
                          <p:cTn id="16" fill="hold">
                            <p:stCondLst>
                              <p:cond delay="6000"/>
                            </p:stCondLst>
                            <p:childTnLst>
                              <p:par>
                                <p:cTn id="17" presetID="22" presetClass="entr" presetSubtype="4" fill="hold" nodeType="afterEffect">
                                  <p:stCondLst>
                                    <p:cond delay="1500"/>
                                  </p:stCondLst>
                                  <p:childTnLst>
                                    <p:set>
                                      <p:cBhvr>
                                        <p:cTn id="18" dur="1" fill="hold">
                                          <p:stCondLst>
                                            <p:cond delay="0"/>
                                          </p:stCondLst>
                                        </p:cTn>
                                        <p:tgtEl>
                                          <p:spTgt spid="2011"/>
                                        </p:tgtEl>
                                        <p:attrNameLst>
                                          <p:attrName>style.visibility</p:attrName>
                                        </p:attrNameLst>
                                      </p:cBhvr>
                                      <p:to>
                                        <p:strVal val="visible"/>
                                      </p:to>
                                    </p:set>
                                    <p:animEffect transition="in" filter="wipe(down)">
                                      <p:cBhvr>
                                        <p:cTn id="19" dur="2000"/>
                                        <p:tgtEl>
                                          <p:spTgt spid="2011"/>
                                        </p:tgtEl>
                                      </p:cBhvr>
                                    </p:animEffect>
                                  </p:childTnLst>
                                </p:cTn>
                              </p:par>
                            </p:childTnLst>
                          </p:cTn>
                        </p:par>
                        <p:par>
                          <p:cTn id="20" fill="hold">
                            <p:stCondLst>
                              <p:cond delay="9500"/>
                            </p:stCondLst>
                            <p:childTnLst>
                              <p:par>
                                <p:cTn id="21" presetID="22" presetClass="entr" presetSubtype="1" fill="hold" nodeType="afterEffect">
                                  <p:stCondLst>
                                    <p:cond delay="0"/>
                                  </p:stCondLst>
                                  <p:childTnLst>
                                    <p:set>
                                      <p:cBhvr>
                                        <p:cTn id="22" dur="1" fill="hold">
                                          <p:stCondLst>
                                            <p:cond delay="0"/>
                                          </p:stCondLst>
                                        </p:cTn>
                                        <p:tgtEl>
                                          <p:spTgt spid="2009"/>
                                        </p:tgtEl>
                                        <p:attrNameLst>
                                          <p:attrName>style.visibility</p:attrName>
                                        </p:attrNameLst>
                                      </p:cBhvr>
                                      <p:to>
                                        <p:strVal val="visible"/>
                                      </p:to>
                                    </p:set>
                                    <p:animEffect transition="in" filter="wipe(up)">
                                      <p:cBhvr>
                                        <p:cTn id="23" dur="500"/>
                                        <p:tgtEl>
                                          <p:spTgt spid="2009"/>
                                        </p:tgtEl>
                                      </p:cBhvr>
                                    </p:animEffect>
                                  </p:childTnLst>
                                </p:cTn>
                              </p:par>
                            </p:childTnLst>
                          </p:cTn>
                        </p:par>
                        <p:par>
                          <p:cTn id="24" fill="hold">
                            <p:stCondLst>
                              <p:cond delay="10000"/>
                            </p:stCondLst>
                            <p:childTnLst>
                              <p:par>
                                <p:cTn id="25" presetID="6" presetClass="entr" presetSubtype="16" fill="hold" grpId="0" nodeType="afterEffect">
                                  <p:stCondLst>
                                    <p:cond delay="0"/>
                                  </p:stCondLst>
                                  <p:childTnLst>
                                    <p:set>
                                      <p:cBhvr>
                                        <p:cTn id="26" dur="1" fill="hold">
                                          <p:stCondLst>
                                            <p:cond delay="0"/>
                                          </p:stCondLst>
                                        </p:cTn>
                                        <p:tgtEl>
                                          <p:spTgt spid="2007"/>
                                        </p:tgtEl>
                                        <p:attrNameLst>
                                          <p:attrName>style.visibility</p:attrName>
                                        </p:attrNameLst>
                                      </p:cBhvr>
                                      <p:to>
                                        <p:strVal val="visible"/>
                                      </p:to>
                                    </p:set>
                                    <p:animEffect transition="in" filter="circle(in)">
                                      <p:cBhvr>
                                        <p:cTn id="27" dur="2500"/>
                                        <p:tgtEl>
                                          <p:spTgt spid="2007"/>
                                        </p:tgtEl>
                                      </p:cBhvr>
                                    </p:animEffect>
                                  </p:childTnLst>
                                </p:cTn>
                              </p:par>
                            </p:childTnLst>
                          </p:cTn>
                        </p:par>
                        <p:par>
                          <p:cTn id="28" fill="hold">
                            <p:stCondLst>
                              <p:cond delay="12500"/>
                            </p:stCondLst>
                            <p:childTnLst>
                              <p:par>
                                <p:cTn id="29" presetID="22" presetClass="entr" presetSubtype="1" fill="hold" nodeType="afterEffect">
                                  <p:stCondLst>
                                    <p:cond delay="3500"/>
                                  </p:stCondLst>
                                  <p:childTnLst>
                                    <p:set>
                                      <p:cBhvr>
                                        <p:cTn id="30" dur="1" fill="hold">
                                          <p:stCondLst>
                                            <p:cond delay="0"/>
                                          </p:stCondLst>
                                        </p:cTn>
                                        <p:tgtEl>
                                          <p:spTgt spid="2010"/>
                                        </p:tgtEl>
                                        <p:attrNameLst>
                                          <p:attrName>style.visibility</p:attrName>
                                        </p:attrNameLst>
                                      </p:cBhvr>
                                      <p:to>
                                        <p:strVal val="visible"/>
                                      </p:to>
                                    </p:set>
                                    <p:animEffect transition="in" filter="wipe(up)">
                                      <p:cBhvr>
                                        <p:cTn id="31" dur="500"/>
                                        <p:tgtEl>
                                          <p:spTgt spid="2010"/>
                                        </p:tgtEl>
                                      </p:cBhvr>
                                    </p:animEffect>
                                  </p:childTnLst>
                                </p:cTn>
                              </p:par>
                            </p:childTnLst>
                          </p:cTn>
                        </p:par>
                        <p:par>
                          <p:cTn id="32" fill="hold">
                            <p:stCondLst>
                              <p:cond delay="16500"/>
                            </p:stCondLst>
                            <p:childTnLst>
                              <p:par>
                                <p:cTn id="33" presetID="6" presetClass="entr" presetSubtype="16" fill="hold" grpId="0" nodeType="afterEffect">
                                  <p:stCondLst>
                                    <p:cond delay="250"/>
                                  </p:stCondLst>
                                  <p:childTnLst>
                                    <p:set>
                                      <p:cBhvr>
                                        <p:cTn id="34" dur="1" fill="hold">
                                          <p:stCondLst>
                                            <p:cond delay="0"/>
                                          </p:stCondLst>
                                        </p:cTn>
                                        <p:tgtEl>
                                          <p:spTgt spid="2008"/>
                                        </p:tgtEl>
                                        <p:attrNameLst>
                                          <p:attrName>style.visibility</p:attrName>
                                        </p:attrNameLst>
                                      </p:cBhvr>
                                      <p:to>
                                        <p:strVal val="visible"/>
                                      </p:to>
                                    </p:set>
                                    <p:animEffect transition="in" filter="circle(in)">
                                      <p:cBhvr>
                                        <p:cTn id="35" dur="2750"/>
                                        <p:tgtEl>
                                          <p:spTgt spid="2008"/>
                                        </p:tgtEl>
                                      </p:cBhvr>
                                    </p:animEffect>
                                  </p:childTnLst>
                                </p:cTn>
                              </p:par>
                            </p:childTnLst>
                          </p:cTn>
                        </p:par>
                        <p:par>
                          <p:cTn id="36" fill="hold">
                            <p:stCondLst>
                              <p:cond delay="19500"/>
                            </p:stCondLst>
                            <p:childTnLst>
                              <p:par>
                                <p:cTn id="37" presetID="22" presetClass="entr" presetSubtype="1" fill="hold" nodeType="afterEffect">
                                  <p:stCondLst>
                                    <p:cond delay="4750"/>
                                  </p:stCondLst>
                                  <p:childTnLst>
                                    <p:set>
                                      <p:cBhvr>
                                        <p:cTn id="38" dur="1" fill="hold">
                                          <p:stCondLst>
                                            <p:cond delay="0"/>
                                          </p:stCondLst>
                                        </p:cTn>
                                        <p:tgtEl>
                                          <p:spTgt spid="2019"/>
                                        </p:tgtEl>
                                        <p:attrNameLst>
                                          <p:attrName>style.visibility</p:attrName>
                                        </p:attrNameLst>
                                      </p:cBhvr>
                                      <p:to>
                                        <p:strVal val="visible"/>
                                      </p:to>
                                    </p:set>
                                    <p:animEffect transition="in" filter="wipe(up)">
                                      <p:cBhvr>
                                        <p:cTn id="39" dur="500"/>
                                        <p:tgtEl>
                                          <p:spTgt spid="2019"/>
                                        </p:tgtEl>
                                      </p:cBhvr>
                                    </p:animEffect>
                                  </p:childTnLst>
                                </p:cTn>
                              </p:par>
                            </p:childTnLst>
                          </p:cTn>
                        </p:par>
                        <p:par>
                          <p:cTn id="40" fill="hold">
                            <p:stCondLst>
                              <p:cond delay="24750"/>
                            </p:stCondLst>
                            <p:childTnLst>
                              <p:par>
                                <p:cTn id="41" presetID="22" presetClass="entr" presetSubtype="1" fill="hold" grpId="0" nodeType="afterEffect">
                                  <p:stCondLst>
                                    <p:cond delay="500"/>
                                  </p:stCondLst>
                                  <p:childTnLst>
                                    <p:set>
                                      <p:cBhvr>
                                        <p:cTn id="42" dur="1" fill="hold">
                                          <p:stCondLst>
                                            <p:cond delay="0"/>
                                          </p:stCondLst>
                                        </p:cTn>
                                        <p:tgtEl>
                                          <p:spTgt spid="2018"/>
                                        </p:tgtEl>
                                        <p:attrNameLst>
                                          <p:attrName>style.visibility</p:attrName>
                                        </p:attrNameLst>
                                      </p:cBhvr>
                                      <p:to>
                                        <p:strVal val="visible"/>
                                      </p:to>
                                    </p:set>
                                    <p:animEffect transition="in" filter="wipe(up)">
                                      <p:cBhvr>
                                        <p:cTn id="43" dur="2000"/>
                                        <p:tgtEl>
                                          <p:spTgt spid="20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 grpId="0"/>
      <p:bldP spid="2008" grpId="0"/>
      <p:bldP spid="20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a:spLocks noChangeArrowheads="1"/>
          </p:cNvSpPr>
          <p:nvPr/>
        </p:nvSpPr>
        <p:spPr bwMode="auto">
          <a:xfrm>
            <a:off x="3262909" y="1209236"/>
            <a:ext cx="46672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4800" dirty="0" smtClean="0">
                <a:solidFill>
                  <a:schemeClr val="bg1"/>
                </a:solidFill>
                <a:latin typeface="微软雅黑" pitchFamily="34" charset="-122"/>
                <a:ea typeface="微软雅黑" pitchFamily="34" charset="-122"/>
              </a:rPr>
              <a:t>谢谢观看</a:t>
            </a:r>
            <a:endParaRPr lang="zh-CN" altLang="en-US" sz="4800" dirty="0">
              <a:solidFill>
                <a:schemeClr val="bg1"/>
              </a:solidFill>
              <a:latin typeface="微软雅黑" pitchFamily="34" charset="-122"/>
              <a:ea typeface="微软雅黑" pitchFamily="34" charset="-122"/>
            </a:endParaRPr>
          </a:p>
        </p:txBody>
      </p:sp>
      <p:cxnSp>
        <p:nvCxnSpPr>
          <p:cNvPr id="6" name="直接连接符 5"/>
          <p:cNvCxnSpPr/>
          <p:nvPr/>
        </p:nvCxnSpPr>
        <p:spPr>
          <a:xfrm flipH="1">
            <a:off x="4140994" y="3251597"/>
            <a:ext cx="2975372" cy="0"/>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nvGrpSpPr>
          <p:cNvPr id="7" name="组合 6"/>
          <p:cNvGrpSpPr>
            <a:grpSpLocks/>
          </p:cNvGrpSpPr>
          <p:nvPr/>
        </p:nvGrpSpPr>
        <p:grpSpPr bwMode="auto">
          <a:xfrm>
            <a:off x="2868216" y="2857011"/>
            <a:ext cx="5520928" cy="547688"/>
            <a:chOff x="3493119" y="4376948"/>
            <a:chExt cx="7360973" cy="730804"/>
          </a:xfrm>
        </p:grpSpPr>
        <p:grpSp>
          <p:nvGrpSpPr>
            <p:cNvPr id="8" name="组合 481"/>
            <p:cNvGrpSpPr>
              <a:grpSpLocks/>
            </p:cNvGrpSpPr>
            <p:nvPr/>
          </p:nvGrpSpPr>
          <p:grpSpPr bwMode="auto">
            <a:xfrm flipV="1">
              <a:off x="3493119" y="4376948"/>
              <a:ext cx="1224470" cy="730804"/>
              <a:chOff x="4702629" y="2354575"/>
              <a:chExt cx="1086152" cy="587919"/>
            </a:xfrm>
          </p:grpSpPr>
          <p:cxnSp>
            <p:nvCxnSpPr>
              <p:cNvPr id="12" name="直接连接符 11"/>
              <p:cNvCxnSpPr/>
              <p:nvPr/>
            </p:nvCxnSpPr>
            <p:spPr>
              <a:xfrm>
                <a:off x="4702629" y="2354575"/>
                <a:ext cx="0" cy="587919"/>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5400000">
                <a:off x="5245460" y="1811744"/>
                <a:ext cx="0" cy="1085662"/>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grpSp>
          <p:nvGrpSpPr>
            <p:cNvPr id="9" name="组合 483"/>
            <p:cNvGrpSpPr>
              <a:grpSpLocks/>
            </p:cNvGrpSpPr>
            <p:nvPr/>
          </p:nvGrpSpPr>
          <p:grpSpPr bwMode="auto">
            <a:xfrm flipH="1" flipV="1">
              <a:off x="9629622" y="4376948"/>
              <a:ext cx="1224470" cy="730804"/>
              <a:chOff x="4702629" y="2354575"/>
              <a:chExt cx="1086152" cy="587919"/>
            </a:xfrm>
          </p:grpSpPr>
          <p:cxnSp>
            <p:nvCxnSpPr>
              <p:cNvPr id="10" name="直接连接符 9"/>
              <p:cNvCxnSpPr/>
              <p:nvPr/>
            </p:nvCxnSpPr>
            <p:spPr>
              <a:xfrm>
                <a:off x="4702629" y="2354575"/>
                <a:ext cx="0" cy="587919"/>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5400000">
                <a:off x="5245460" y="1811744"/>
                <a:ext cx="0" cy="1085662"/>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grpSp>
      <p:grpSp>
        <p:nvGrpSpPr>
          <p:cNvPr id="14" name="组合 13"/>
          <p:cNvGrpSpPr>
            <a:grpSpLocks/>
          </p:cNvGrpSpPr>
          <p:nvPr/>
        </p:nvGrpSpPr>
        <p:grpSpPr bwMode="auto">
          <a:xfrm flipH="1" flipV="1">
            <a:off x="2868216" y="1139428"/>
            <a:ext cx="5520928" cy="547688"/>
            <a:chOff x="3424715" y="4465315"/>
            <a:chExt cx="7360973" cy="730804"/>
          </a:xfrm>
        </p:grpSpPr>
        <p:grpSp>
          <p:nvGrpSpPr>
            <p:cNvPr id="15" name="组合 729"/>
            <p:cNvGrpSpPr>
              <a:grpSpLocks/>
            </p:cNvGrpSpPr>
            <p:nvPr/>
          </p:nvGrpSpPr>
          <p:grpSpPr bwMode="auto">
            <a:xfrm flipV="1">
              <a:off x="3424715" y="4465315"/>
              <a:ext cx="1224470" cy="730804"/>
              <a:chOff x="4702629" y="2354575"/>
              <a:chExt cx="1086152" cy="587919"/>
            </a:xfrm>
          </p:grpSpPr>
          <p:cxnSp>
            <p:nvCxnSpPr>
              <p:cNvPr id="19" name="直接连接符 18"/>
              <p:cNvCxnSpPr/>
              <p:nvPr/>
            </p:nvCxnSpPr>
            <p:spPr>
              <a:xfrm>
                <a:off x="4702629" y="2354575"/>
                <a:ext cx="0" cy="587919"/>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5400000">
                <a:off x="5245460" y="1811744"/>
                <a:ext cx="0" cy="1085662"/>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grpSp>
          <p:nvGrpSpPr>
            <p:cNvPr id="16" name="组合 730"/>
            <p:cNvGrpSpPr>
              <a:grpSpLocks/>
            </p:cNvGrpSpPr>
            <p:nvPr/>
          </p:nvGrpSpPr>
          <p:grpSpPr bwMode="auto">
            <a:xfrm flipH="1" flipV="1">
              <a:off x="9561218" y="4465315"/>
              <a:ext cx="1224470" cy="730804"/>
              <a:chOff x="4702629" y="2354575"/>
              <a:chExt cx="1086152" cy="587919"/>
            </a:xfrm>
          </p:grpSpPr>
          <p:cxnSp>
            <p:nvCxnSpPr>
              <p:cNvPr id="17" name="直接连接符 16"/>
              <p:cNvCxnSpPr/>
              <p:nvPr/>
            </p:nvCxnSpPr>
            <p:spPr>
              <a:xfrm>
                <a:off x="4702629" y="2354575"/>
                <a:ext cx="0" cy="587919"/>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5400000">
                <a:off x="5245460" y="1811744"/>
                <a:ext cx="0" cy="1085662"/>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grpSp>
      <p:sp>
        <p:nvSpPr>
          <p:cNvPr id="21" name="文本框 20"/>
          <p:cNvSpPr txBox="1">
            <a:spLocks noChangeArrowheads="1"/>
          </p:cNvSpPr>
          <p:nvPr/>
        </p:nvSpPr>
        <p:spPr bwMode="auto">
          <a:xfrm>
            <a:off x="2938418" y="2150787"/>
            <a:ext cx="551973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en-US" altLang="zh-CN" sz="2400" dirty="0">
                <a:solidFill>
                  <a:schemeClr val="bg1"/>
                </a:solidFill>
                <a:latin typeface="Arial" charset="0"/>
                <a:ea typeface="微软雅黑" pitchFamily="34" charset="-122"/>
                <a:cs typeface="Arial" charset="0"/>
              </a:rPr>
              <a:t>2019</a:t>
            </a:r>
            <a:r>
              <a:rPr lang="zh-CN" altLang="en-US" sz="2400" dirty="0">
                <a:solidFill>
                  <a:schemeClr val="bg1"/>
                </a:solidFill>
                <a:latin typeface="Arial" charset="0"/>
                <a:ea typeface="微软雅黑" pitchFamily="34" charset="-122"/>
                <a:cs typeface="Arial" charset="0"/>
              </a:rPr>
              <a:t>年账本也报完了，大家想了解详细情况，请</a:t>
            </a:r>
            <a:r>
              <a:rPr lang="zh-CN" altLang="en-US" sz="2400" dirty="0" smtClean="0">
                <a:solidFill>
                  <a:schemeClr val="bg1"/>
                </a:solidFill>
                <a:latin typeface="Arial" charset="0"/>
                <a:ea typeface="微软雅黑" pitchFamily="34" charset="-122"/>
                <a:cs typeface="Arial" charset="0"/>
              </a:rPr>
              <a:t>参阅</a:t>
            </a:r>
            <a:r>
              <a:rPr lang="en-US" altLang="zh-CN" sz="2400" dirty="0" smtClean="0">
                <a:solidFill>
                  <a:schemeClr val="bg1"/>
                </a:solidFill>
                <a:latin typeface="Arial" charset="0"/>
                <a:ea typeface="微软雅黑" pitchFamily="34" charset="-122"/>
                <a:cs typeface="Arial" charset="0"/>
              </a:rPr>
              <a:t>《2019</a:t>
            </a:r>
            <a:r>
              <a:rPr lang="zh-CN" altLang="en-US" sz="2400" dirty="0">
                <a:solidFill>
                  <a:schemeClr val="bg1"/>
                </a:solidFill>
                <a:latin typeface="Arial" charset="0"/>
                <a:ea typeface="微软雅黑" pitchFamily="34" charset="-122"/>
                <a:cs typeface="Arial" charset="0"/>
              </a:rPr>
              <a:t>年唐山预算</a:t>
            </a:r>
            <a:r>
              <a:rPr lang="zh-CN" altLang="en-US" sz="2400" dirty="0" smtClean="0">
                <a:solidFill>
                  <a:schemeClr val="bg1"/>
                </a:solidFill>
                <a:latin typeface="Arial" charset="0"/>
                <a:ea typeface="微软雅黑" pitchFamily="34" charset="-122"/>
                <a:cs typeface="Arial" charset="0"/>
              </a:rPr>
              <a:t>解读</a:t>
            </a:r>
            <a:r>
              <a:rPr lang="en-US" altLang="zh-CN" sz="2400" dirty="0">
                <a:solidFill>
                  <a:schemeClr val="bg1"/>
                </a:solidFill>
                <a:latin typeface="Arial" charset="0"/>
                <a:ea typeface="微软雅黑" pitchFamily="34" charset="-122"/>
                <a:cs typeface="Arial" charset="0"/>
              </a:rPr>
              <a:t>》</a:t>
            </a:r>
            <a:r>
              <a:rPr lang="zh-CN" altLang="en-US" sz="2400" dirty="0" smtClean="0">
                <a:solidFill>
                  <a:schemeClr val="bg1"/>
                </a:solidFill>
                <a:latin typeface="Arial" charset="0"/>
                <a:ea typeface="微软雅黑" pitchFamily="34" charset="-122"/>
                <a:cs typeface="Arial" charset="0"/>
              </a:rPr>
              <a:t>。</a:t>
            </a:r>
            <a:endParaRPr lang="zh-CN" altLang="en-US" sz="2400" dirty="0">
              <a:solidFill>
                <a:schemeClr val="bg1"/>
              </a:solidFill>
              <a:latin typeface="Arial" charset="0"/>
              <a:ea typeface="微软雅黑" pitchFamily="34" charset="-122"/>
              <a:cs typeface="Arial" charset="0"/>
            </a:endParaRPr>
          </a:p>
        </p:txBody>
      </p:sp>
      <p:pic>
        <p:nvPicPr>
          <p:cNvPr id="512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5463" y="1209236"/>
            <a:ext cx="1655730" cy="24184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85591552"/>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7" presetClass="entr" presetSubtype="1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strVal val="#ppt_h"/>
                                          </p:val>
                                        </p:tav>
                                        <p:tav tm="100000">
                                          <p:val>
                                            <p:strVal val="#ppt_h"/>
                                          </p:val>
                                        </p:tav>
                                      </p:tavLst>
                                    </p:anim>
                                  </p:childTnLst>
                                </p:cTn>
                              </p:par>
                            </p:childTnLst>
                          </p:cTn>
                        </p:par>
                        <p:par>
                          <p:cTn id="23" fill="hold">
                            <p:stCondLst>
                              <p:cond delay="2500"/>
                            </p:stCondLst>
                            <p:childTnLst>
                              <p:par>
                                <p:cTn id="24" presetID="42" presetClass="entr" presetSubtype="0"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250"/>
                                        <p:tgtEl>
                                          <p:spTgt spid="21"/>
                                        </p:tgtEl>
                                      </p:cBhvr>
                                    </p:animEffect>
                                    <p:anim calcmode="lin" valueType="num">
                                      <p:cBhvr>
                                        <p:cTn id="27" dur="5250" fill="hold"/>
                                        <p:tgtEl>
                                          <p:spTgt spid="21"/>
                                        </p:tgtEl>
                                        <p:attrNameLst>
                                          <p:attrName>ppt_x</p:attrName>
                                        </p:attrNameLst>
                                      </p:cBhvr>
                                      <p:tavLst>
                                        <p:tav tm="0">
                                          <p:val>
                                            <p:strVal val="#ppt_x"/>
                                          </p:val>
                                        </p:tav>
                                        <p:tav tm="100000">
                                          <p:val>
                                            <p:strVal val="#ppt_x"/>
                                          </p:val>
                                        </p:tav>
                                      </p:tavLst>
                                    </p:anim>
                                    <p:anim calcmode="lin" valueType="num">
                                      <p:cBhvr>
                                        <p:cTn id="28" dur="525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1500"/>
                                  </p:stCondLst>
                                  <p:childTnLst>
                                    <p:set>
                                      <p:cBhvr>
                                        <p:cTn id="32" dur="1" fill="hold">
                                          <p:stCondLst>
                                            <p:cond delay="0"/>
                                          </p:stCondLst>
                                        </p:cTn>
                                        <p:tgtEl>
                                          <p:spTgt spid="5123"/>
                                        </p:tgtEl>
                                        <p:attrNameLst>
                                          <p:attrName>style.visibility</p:attrName>
                                        </p:attrNameLst>
                                      </p:cBhvr>
                                      <p:to>
                                        <p:strVal val="visible"/>
                                      </p:to>
                                    </p:set>
                                    <p:animEffect transition="in" filter="fade">
                                      <p:cBhvr>
                                        <p:cTn id="33" dur="1000"/>
                                        <p:tgtEl>
                                          <p:spTgt spid="5123"/>
                                        </p:tgtEl>
                                      </p:cBhvr>
                                    </p:animEffect>
                                    <p:anim calcmode="lin" valueType="num">
                                      <p:cBhvr>
                                        <p:cTn id="34" dur="1000" fill="hold"/>
                                        <p:tgtEl>
                                          <p:spTgt spid="5123"/>
                                        </p:tgtEl>
                                        <p:attrNameLst>
                                          <p:attrName>ppt_x</p:attrName>
                                        </p:attrNameLst>
                                      </p:cBhvr>
                                      <p:tavLst>
                                        <p:tav tm="0">
                                          <p:val>
                                            <p:strVal val="#ppt_x"/>
                                          </p:val>
                                        </p:tav>
                                        <p:tav tm="100000">
                                          <p:val>
                                            <p:strVal val="#ppt_x"/>
                                          </p:val>
                                        </p:tav>
                                      </p:tavLst>
                                    </p:anim>
                                    <p:anim calcmode="lin" valueType="num">
                                      <p:cBhvr>
                                        <p:cTn id="35" dur="1000" fill="hold"/>
                                        <p:tgtEl>
                                          <p:spTgt spid="51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a:spLocks noChangeArrowheads="1"/>
          </p:cNvSpPr>
          <p:nvPr/>
        </p:nvSpPr>
        <p:spPr bwMode="auto">
          <a:xfrm>
            <a:off x="3593878" y="833954"/>
            <a:ext cx="4332684" cy="1015663"/>
          </a:xfrm>
          <a:prstGeom prst="rect">
            <a:avLst/>
          </a:prstGeom>
          <a:noFill/>
          <a:ln>
            <a:noFill/>
          </a:ln>
          <a:scene3d>
            <a:camera prst="obliqueTopLeft"/>
            <a:lightRig rig="threePt" dir="t"/>
          </a:scene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zh-CN" altLang="zh-CN" sz="2000" b="1" dirty="0">
                <a:solidFill>
                  <a:schemeClr val="bg2">
                    <a:lumMod val="25000"/>
                  </a:schemeClr>
                </a:solidFill>
              </a:rPr>
              <a:t>每个家庭都有一本记录家庭成员开支的“家庭账单”，每个国家也都有一本关乎国计民生的“国家账本”。</a:t>
            </a:r>
            <a:endParaRPr lang="zh-CN" altLang="en-US" sz="2000" b="1" dirty="0">
              <a:solidFill>
                <a:schemeClr val="bg2">
                  <a:lumMod val="25000"/>
                </a:schemeClr>
              </a:solidFill>
              <a:latin typeface="微软雅黑" pitchFamily="34" charset="-122"/>
              <a:ea typeface="微软雅黑" pitchFamily="34" charset="-122"/>
            </a:endParaRPr>
          </a:p>
        </p:txBody>
      </p:sp>
      <p:grpSp>
        <p:nvGrpSpPr>
          <p:cNvPr id="20" name="组合 19"/>
          <p:cNvGrpSpPr/>
          <p:nvPr/>
        </p:nvGrpSpPr>
        <p:grpSpPr>
          <a:xfrm>
            <a:off x="3952274" y="2337766"/>
            <a:ext cx="3636449" cy="583544"/>
            <a:chOff x="2010225" y="4867691"/>
            <a:chExt cx="5421087" cy="869927"/>
          </a:xfrm>
          <a:solidFill>
            <a:schemeClr val="bg1"/>
          </a:solidFill>
        </p:grpSpPr>
        <p:sp>
          <p:nvSpPr>
            <p:cNvPr id="21" name="Freeform 63"/>
            <p:cNvSpPr>
              <a:spLocks/>
            </p:cNvSpPr>
            <p:nvPr/>
          </p:nvSpPr>
          <p:spPr bwMode="auto">
            <a:xfrm>
              <a:off x="5452985" y="5280823"/>
              <a:ext cx="1978327" cy="47023"/>
            </a:xfrm>
            <a:custGeom>
              <a:avLst/>
              <a:gdLst>
                <a:gd name="T0" fmla="*/ 0 w 589"/>
                <a:gd name="T1" fmla="*/ 0 h 14"/>
                <a:gd name="T2" fmla="*/ 589 w 589"/>
                <a:gd name="T3" fmla="*/ 2 h 14"/>
                <a:gd name="T4" fmla="*/ 0 w 589"/>
                <a:gd name="T5" fmla="*/ 14 h 14"/>
                <a:gd name="T6" fmla="*/ 0 w 589"/>
                <a:gd name="T7" fmla="*/ 0 h 14"/>
              </a:gdLst>
              <a:ahLst/>
              <a:cxnLst>
                <a:cxn ang="0">
                  <a:pos x="T0" y="T1"/>
                </a:cxn>
                <a:cxn ang="0">
                  <a:pos x="T2" y="T3"/>
                </a:cxn>
                <a:cxn ang="0">
                  <a:pos x="T4" y="T5"/>
                </a:cxn>
                <a:cxn ang="0">
                  <a:pos x="T6" y="T7"/>
                </a:cxn>
              </a:cxnLst>
              <a:rect l="0" t="0" r="r" b="b"/>
              <a:pathLst>
                <a:path w="589" h="14">
                  <a:moveTo>
                    <a:pt x="0" y="0"/>
                  </a:moveTo>
                  <a:lnTo>
                    <a:pt x="589" y="2"/>
                  </a:lnTo>
                  <a:lnTo>
                    <a:pt x="0" y="14"/>
                  </a:lnTo>
                  <a:lnTo>
                    <a:pt x="0" y="0"/>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2" name="Freeform 64"/>
            <p:cNvSpPr>
              <a:spLocks/>
            </p:cNvSpPr>
            <p:nvPr/>
          </p:nvSpPr>
          <p:spPr bwMode="auto">
            <a:xfrm>
              <a:off x="2010225" y="5270746"/>
              <a:ext cx="1978327" cy="57099"/>
            </a:xfrm>
            <a:custGeom>
              <a:avLst/>
              <a:gdLst>
                <a:gd name="T0" fmla="*/ 589 w 589"/>
                <a:gd name="T1" fmla="*/ 17 h 17"/>
                <a:gd name="T2" fmla="*/ 0 w 589"/>
                <a:gd name="T3" fmla="*/ 0 h 17"/>
                <a:gd name="T4" fmla="*/ 589 w 589"/>
                <a:gd name="T5" fmla="*/ 3 h 17"/>
                <a:gd name="T6" fmla="*/ 589 w 589"/>
                <a:gd name="T7" fmla="*/ 17 h 17"/>
              </a:gdLst>
              <a:ahLst/>
              <a:cxnLst>
                <a:cxn ang="0">
                  <a:pos x="T0" y="T1"/>
                </a:cxn>
                <a:cxn ang="0">
                  <a:pos x="T2" y="T3"/>
                </a:cxn>
                <a:cxn ang="0">
                  <a:pos x="T4" y="T5"/>
                </a:cxn>
                <a:cxn ang="0">
                  <a:pos x="T6" y="T7"/>
                </a:cxn>
              </a:cxnLst>
              <a:rect l="0" t="0" r="r" b="b"/>
              <a:pathLst>
                <a:path w="589" h="17">
                  <a:moveTo>
                    <a:pt x="589" y="17"/>
                  </a:moveTo>
                  <a:lnTo>
                    <a:pt x="0" y="0"/>
                  </a:lnTo>
                  <a:lnTo>
                    <a:pt x="589" y="3"/>
                  </a:lnTo>
                  <a:lnTo>
                    <a:pt x="589" y="17"/>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3" name="Freeform 65"/>
            <p:cNvSpPr>
              <a:spLocks/>
            </p:cNvSpPr>
            <p:nvPr/>
          </p:nvSpPr>
          <p:spPr bwMode="auto">
            <a:xfrm>
              <a:off x="3978476" y="5240517"/>
              <a:ext cx="614659" cy="497101"/>
            </a:xfrm>
            <a:custGeom>
              <a:avLst/>
              <a:gdLst>
                <a:gd name="T0" fmla="*/ 61 w 77"/>
                <a:gd name="T1" fmla="*/ 15 h 62"/>
                <a:gd name="T2" fmla="*/ 28 w 77"/>
                <a:gd name="T3" fmla="*/ 2 h 62"/>
                <a:gd name="T4" fmla="*/ 1 w 77"/>
                <a:gd name="T5" fmla="*/ 24 h 62"/>
                <a:gd name="T6" fmla="*/ 20 w 77"/>
                <a:gd name="T7" fmla="*/ 34 h 62"/>
                <a:gd name="T8" fmla="*/ 48 w 77"/>
                <a:gd name="T9" fmla="*/ 20 h 62"/>
                <a:gd name="T10" fmla="*/ 57 w 77"/>
                <a:gd name="T11" fmla="*/ 13 h 62"/>
                <a:gd name="T12" fmla="*/ 56 w 77"/>
                <a:gd name="T13" fmla="*/ 12 h 62"/>
                <a:gd name="T14" fmla="*/ 20 w 77"/>
                <a:gd name="T15" fmla="*/ 33 h 62"/>
                <a:gd name="T16" fmla="*/ 2 w 77"/>
                <a:gd name="T17" fmla="*/ 23 h 62"/>
                <a:gd name="T18" fmla="*/ 28 w 77"/>
                <a:gd name="T19" fmla="*/ 3 h 62"/>
                <a:gd name="T20" fmla="*/ 60 w 77"/>
                <a:gd name="T21" fmla="*/ 16 h 62"/>
                <a:gd name="T22" fmla="*/ 60 w 77"/>
                <a:gd name="T23" fmla="*/ 49 h 62"/>
                <a:gd name="T24" fmla="*/ 35 w 77"/>
                <a:gd name="T25" fmla="*/ 45 h 62"/>
                <a:gd name="T26" fmla="*/ 61 w 77"/>
                <a:gd name="T27" fmla="*/ 50 h 62"/>
                <a:gd name="T28" fmla="*/ 61 w 77"/>
                <a:gd name="T29"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62">
                  <a:moveTo>
                    <a:pt x="61" y="15"/>
                  </a:moveTo>
                  <a:cubicBezTo>
                    <a:pt x="61" y="15"/>
                    <a:pt x="51" y="1"/>
                    <a:pt x="28" y="2"/>
                  </a:cubicBezTo>
                  <a:cubicBezTo>
                    <a:pt x="28" y="2"/>
                    <a:pt x="1" y="4"/>
                    <a:pt x="1" y="24"/>
                  </a:cubicBezTo>
                  <a:cubicBezTo>
                    <a:pt x="1" y="24"/>
                    <a:pt x="2" y="35"/>
                    <a:pt x="20" y="34"/>
                  </a:cubicBezTo>
                  <a:cubicBezTo>
                    <a:pt x="20" y="34"/>
                    <a:pt x="29" y="34"/>
                    <a:pt x="48" y="20"/>
                  </a:cubicBezTo>
                  <a:cubicBezTo>
                    <a:pt x="48" y="20"/>
                    <a:pt x="52" y="17"/>
                    <a:pt x="57" y="13"/>
                  </a:cubicBezTo>
                  <a:cubicBezTo>
                    <a:pt x="56" y="12"/>
                    <a:pt x="56" y="12"/>
                    <a:pt x="56" y="12"/>
                  </a:cubicBezTo>
                  <a:cubicBezTo>
                    <a:pt x="56" y="12"/>
                    <a:pt x="31" y="33"/>
                    <a:pt x="20" y="33"/>
                  </a:cubicBezTo>
                  <a:cubicBezTo>
                    <a:pt x="20" y="33"/>
                    <a:pt x="3" y="36"/>
                    <a:pt x="2" y="23"/>
                  </a:cubicBezTo>
                  <a:cubicBezTo>
                    <a:pt x="2" y="23"/>
                    <a:pt x="0" y="5"/>
                    <a:pt x="28" y="3"/>
                  </a:cubicBezTo>
                  <a:cubicBezTo>
                    <a:pt x="28" y="3"/>
                    <a:pt x="46" y="0"/>
                    <a:pt x="60" y="16"/>
                  </a:cubicBezTo>
                  <a:cubicBezTo>
                    <a:pt x="60" y="16"/>
                    <a:pt x="76" y="33"/>
                    <a:pt x="60" y="49"/>
                  </a:cubicBezTo>
                  <a:cubicBezTo>
                    <a:pt x="60" y="49"/>
                    <a:pt x="48" y="61"/>
                    <a:pt x="35" y="45"/>
                  </a:cubicBezTo>
                  <a:cubicBezTo>
                    <a:pt x="35" y="45"/>
                    <a:pt x="44" y="62"/>
                    <a:pt x="61" y="50"/>
                  </a:cubicBezTo>
                  <a:cubicBezTo>
                    <a:pt x="61" y="50"/>
                    <a:pt x="77" y="36"/>
                    <a:pt x="61" y="15"/>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4" name="Freeform 66"/>
            <p:cNvSpPr>
              <a:spLocks/>
            </p:cNvSpPr>
            <p:nvPr/>
          </p:nvSpPr>
          <p:spPr bwMode="auto">
            <a:xfrm>
              <a:off x="4441989" y="5264029"/>
              <a:ext cx="191451" cy="70535"/>
            </a:xfrm>
            <a:custGeom>
              <a:avLst/>
              <a:gdLst>
                <a:gd name="T0" fmla="*/ 0 w 24"/>
                <a:gd name="T1" fmla="*/ 8 h 9"/>
                <a:gd name="T2" fmla="*/ 24 w 24"/>
                <a:gd name="T3" fmla="*/ 5 h 9"/>
                <a:gd name="T4" fmla="*/ 1 w 24"/>
                <a:gd name="T5" fmla="*/ 9 h 9"/>
                <a:gd name="T6" fmla="*/ 0 w 24"/>
                <a:gd name="T7" fmla="*/ 8 h 9"/>
              </a:gdLst>
              <a:ahLst/>
              <a:cxnLst>
                <a:cxn ang="0">
                  <a:pos x="T0" y="T1"/>
                </a:cxn>
                <a:cxn ang="0">
                  <a:pos x="T2" y="T3"/>
                </a:cxn>
                <a:cxn ang="0">
                  <a:pos x="T4" y="T5"/>
                </a:cxn>
                <a:cxn ang="0">
                  <a:pos x="T6" y="T7"/>
                </a:cxn>
              </a:cxnLst>
              <a:rect l="0" t="0" r="r" b="b"/>
              <a:pathLst>
                <a:path w="24" h="9">
                  <a:moveTo>
                    <a:pt x="0" y="8"/>
                  </a:moveTo>
                  <a:cubicBezTo>
                    <a:pt x="0" y="8"/>
                    <a:pt x="13" y="0"/>
                    <a:pt x="24" y="5"/>
                  </a:cubicBezTo>
                  <a:cubicBezTo>
                    <a:pt x="24" y="5"/>
                    <a:pt x="14" y="1"/>
                    <a:pt x="1" y="9"/>
                  </a:cubicBezTo>
                  <a:lnTo>
                    <a:pt x="0" y="8"/>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5" name="Freeform 67"/>
            <p:cNvSpPr>
              <a:spLocks/>
            </p:cNvSpPr>
            <p:nvPr/>
          </p:nvSpPr>
          <p:spPr bwMode="auto">
            <a:xfrm>
              <a:off x="4156492" y="5287540"/>
              <a:ext cx="564277" cy="258627"/>
            </a:xfrm>
            <a:custGeom>
              <a:avLst/>
              <a:gdLst>
                <a:gd name="T0" fmla="*/ 0 w 71"/>
                <a:gd name="T1" fmla="*/ 30 h 32"/>
                <a:gd name="T2" fmla="*/ 13 w 71"/>
                <a:gd name="T3" fmla="*/ 26 h 32"/>
                <a:gd name="T4" fmla="*/ 38 w 71"/>
                <a:gd name="T5" fmla="*/ 10 h 32"/>
                <a:gd name="T6" fmla="*/ 64 w 71"/>
                <a:gd name="T7" fmla="*/ 4 h 32"/>
                <a:gd name="T8" fmla="*/ 70 w 71"/>
                <a:gd name="T9" fmla="*/ 13 h 32"/>
                <a:gd name="T10" fmla="*/ 63 w 71"/>
                <a:gd name="T11" fmla="*/ 21 h 32"/>
                <a:gd name="T12" fmla="*/ 55 w 71"/>
                <a:gd name="T13" fmla="*/ 16 h 32"/>
                <a:gd name="T14" fmla="*/ 59 w 71"/>
                <a:gd name="T15" fmla="*/ 20 h 32"/>
                <a:gd name="T16" fmla="*/ 63 w 71"/>
                <a:gd name="T17" fmla="*/ 20 h 32"/>
                <a:gd name="T18" fmla="*/ 70 w 71"/>
                <a:gd name="T19" fmla="*/ 13 h 32"/>
                <a:gd name="T20" fmla="*/ 64 w 71"/>
                <a:gd name="T21" fmla="*/ 5 h 32"/>
                <a:gd name="T22" fmla="*/ 39 w 71"/>
                <a:gd name="T23" fmla="*/ 11 h 32"/>
                <a:gd name="T24" fmla="*/ 14 w 71"/>
                <a:gd name="T25" fmla="*/ 28 h 32"/>
                <a:gd name="T26" fmla="*/ 0 w 71"/>
                <a:gd name="T2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 h="32">
                  <a:moveTo>
                    <a:pt x="0" y="30"/>
                  </a:moveTo>
                  <a:cubicBezTo>
                    <a:pt x="0" y="30"/>
                    <a:pt x="4" y="32"/>
                    <a:pt x="13" y="26"/>
                  </a:cubicBezTo>
                  <a:cubicBezTo>
                    <a:pt x="38" y="10"/>
                    <a:pt x="38" y="10"/>
                    <a:pt x="38" y="10"/>
                  </a:cubicBezTo>
                  <a:cubicBezTo>
                    <a:pt x="38" y="10"/>
                    <a:pt x="55" y="0"/>
                    <a:pt x="64" y="4"/>
                  </a:cubicBezTo>
                  <a:cubicBezTo>
                    <a:pt x="64" y="4"/>
                    <a:pt x="71" y="6"/>
                    <a:pt x="70" y="13"/>
                  </a:cubicBezTo>
                  <a:cubicBezTo>
                    <a:pt x="70" y="13"/>
                    <a:pt x="71" y="20"/>
                    <a:pt x="63" y="21"/>
                  </a:cubicBezTo>
                  <a:cubicBezTo>
                    <a:pt x="63" y="21"/>
                    <a:pt x="55" y="22"/>
                    <a:pt x="55" y="16"/>
                  </a:cubicBezTo>
                  <a:cubicBezTo>
                    <a:pt x="55" y="16"/>
                    <a:pt x="57" y="16"/>
                    <a:pt x="59" y="20"/>
                  </a:cubicBezTo>
                  <a:cubicBezTo>
                    <a:pt x="59" y="20"/>
                    <a:pt x="61" y="21"/>
                    <a:pt x="63" y="20"/>
                  </a:cubicBezTo>
                  <a:cubicBezTo>
                    <a:pt x="63" y="20"/>
                    <a:pt x="70" y="19"/>
                    <a:pt x="70" y="13"/>
                  </a:cubicBezTo>
                  <a:cubicBezTo>
                    <a:pt x="70" y="13"/>
                    <a:pt x="70" y="7"/>
                    <a:pt x="64" y="5"/>
                  </a:cubicBezTo>
                  <a:cubicBezTo>
                    <a:pt x="64" y="5"/>
                    <a:pt x="54" y="1"/>
                    <a:pt x="39" y="11"/>
                  </a:cubicBezTo>
                  <a:cubicBezTo>
                    <a:pt x="39" y="11"/>
                    <a:pt x="18" y="26"/>
                    <a:pt x="14" y="28"/>
                  </a:cubicBezTo>
                  <a:cubicBezTo>
                    <a:pt x="14" y="28"/>
                    <a:pt x="6" y="32"/>
                    <a:pt x="0" y="30"/>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6" name="Freeform 68"/>
            <p:cNvSpPr>
              <a:spLocks/>
            </p:cNvSpPr>
            <p:nvPr/>
          </p:nvSpPr>
          <p:spPr bwMode="auto">
            <a:xfrm>
              <a:off x="4616646" y="5455480"/>
              <a:ext cx="10076" cy="33588"/>
            </a:xfrm>
            <a:custGeom>
              <a:avLst/>
              <a:gdLst>
                <a:gd name="T0" fmla="*/ 0 w 1"/>
                <a:gd name="T1" fmla="*/ 0 h 4"/>
                <a:gd name="T2" fmla="*/ 1 w 1"/>
                <a:gd name="T3" fmla="*/ 0 h 4"/>
                <a:gd name="T4" fmla="*/ 0 w 1"/>
                <a:gd name="T5" fmla="*/ 4 h 4"/>
                <a:gd name="T6" fmla="*/ 0 w 1"/>
                <a:gd name="T7" fmla="*/ 0 h 4"/>
              </a:gdLst>
              <a:ahLst/>
              <a:cxnLst>
                <a:cxn ang="0">
                  <a:pos x="T0" y="T1"/>
                </a:cxn>
                <a:cxn ang="0">
                  <a:pos x="T2" y="T3"/>
                </a:cxn>
                <a:cxn ang="0">
                  <a:pos x="T4" y="T5"/>
                </a:cxn>
                <a:cxn ang="0">
                  <a:pos x="T6" y="T7"/>
                </a:cxn>
              </a:cxnLst>
              <a:rect l="0" t="0" r="r" b="b"/>
              <a:pathLst>
                <a:path w="1" h="4">
                  <a:moveTo>
                    <a:pt x="0" y="0"/>
                  </a:moveTo>
                  <a:cubicBezTo>
                    <a:pt x="1" y="0"/>
                    <a:pt x="1" y="0"/>
                    <a:pt x="1" y="0"/>
                  </a:cubicBezTo>
                  <a:cubicBezTo>
                    <a:pt x="1" y="0"/>
                    <a:pt x="1" y="2"/>
                    <a:pt x="0" y="4"/>
                  </a:cubicBezTo>
                  <a:cubicBezTo>
                    <a:pt x="0" y="4"/>
                    <a:pt x="1" y="1"/>
                    <a:pt x="0" y="0"/>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7" name="Freeform 69"/>
            <p:cNvSpPr>
              <a:spLocks/>
            </p:cNvSpPr>
            <p:nvPr/>
          </p:nvSpPr>
          <p:spPr bwMode="auto">
            <a:xfrm>
              <a:off x="3988552" y="4867691"/>
              <a:ext cx="604582" cy="490383"/>
            </a:xfrm>
            <a:custGeom>
              <a:avLst/>
              <a:gdLst>
                <a:gd name="T0" fmla="*/ 61 w 76"/>
                <a:gd name="T1" fmla="*/ 46 h 61"/>
                <a:gd name="T2" fmla="*/ 29 w 76"/>
                <a:gd name="T3" fmla="*/ 61 h 61"/>
                <a:gd name="T4" fmla="*/ 1 w 76"/>
                <a:gd name="T5" fmla="*/ 41 h 61"/>
                <a:gd name="T6" fmla="*/ 19 w 76"/>
                <a:gd name="T7" fmla="*/ 29 h 61"/>
                <a:gd name="T8" fmla="*/ 47 w 76"/>
                <a:gd name="T9" fmla="*/ 41 h 61"/>
                <a:gd name="T10" fmla="*/ 57 w 76"/>
                <a:gd name="T11" fmla="*/ 47 h 61"/>
                <a:gd name="T12" fmla="*/ 57 w 76"/>
                <a:gd name="T13" fmla="*/ 49 h 61"/>
                <a:gd name="T14" fmla="*/ 19 w 76"/>
                <a:gd name="T15" fmla="*/ 30 h 61"/>
                <a:gd name="T16" fmla="*/ 2 w 76"/>
                <a:gd name="T17" fmla="*/ 41 h 61"/>
                <a:gd name="T18" fmla="*/ 29 w 76"/>
                <a:gd name="T19" fmla="*/ 59 h 61"/>
                <a:gd name="T20" fmla="*/ 60 w 76"/>
                <a:gd name="T21" fmla="*/ 45 h 61"/>
                <a:gd name="T22" fmla="*/ 57 w 76"/>
                <a:gd name="T23" fmla="*/ 12 h 61"/>
                <a:gd name="T24" fmla="*/ 33 w 76"/>
                <a:gd name="T25" fmla="*/ 18 h 61"/>
                <a:gd name="T26" fmla="*/ 58 w 76"/>
                <a:gd name="T27" fmla="*/ 11 h 61"/>
                <a:gd name="T28" fmla="*/ 61 w 76"/>
                <a:gd name="T29"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61">
                  <a:moveTo>
                    <a:pt x="61" y="46"/>
                  </a:moveTo>
                  <a:cubicBezTo>
                    <a:pt x="61" y="46"/>
                    <a:pt x="52" y="60"/>
                    <a:pt x="29" y="61"/>
                  </a:cubicBezTo>
                  <a:cubicBezTo>
                    <a:pt x="29" y="61"/>
                    <a:pt x="2" y="61"/>
                    <a:pt x="1" y="41"/>
                  </a:cubicBezTo>
                  <a:cubicBezTo>
                    <a:pt x="1" y="41"/>
                    <a:pt x="1" y="29"/>
                    <a:pt x="19" y="29"/>
                  </a:cubicBezTo>
                  <a:cubicBezTo>
                    <a:pt x="19" y="29"/>
                    <a:pt x="28" y="28"/>
                    <a:pt x="47" y="41"/>
                  </a:cubicBezTo>
                  <a:cubicBezTo>
                    <a:pt x="47" y="41"/>
                    <a:pt x="52" y="44"/>
                    <a:pt x="57" y="47"/>
                  </a:cubicBezTo>
                  <a:cubicBezTo>
                    <a:pt x="57" y="49"/>
                    <a:pt x="57" y="49"/>
                    <a:pt x="57" y="49"/>
                  </a:cubicBezTo>
                  <a:cubicBezTo>
                    <a:pt x="57" y="49"/>
                    <a:pt x="30" y="30"/>
                    <a:pt x="19" y="30"/>
                  </a:cubicBezTo>
                  <a:cubicBezTo>
                    <a:pt x="19" y="30"/>
                    <a:pt x="2" y="29"/>
                    <a:pt x="2" y="41"/>
                  </a:cubicBezTo>
                  <a:cubicBezTo>
                    <a:pt x="2" y="41"/>
                    <a:pt x="0" y="59"/>
                    <a:pt x="29" y="59"/>
                  </a:cubicBezTo>
                  <a:cubicBezTo>
                    <a:pt x="29" y="59"/>
                    <a:pt x="47" y="61"/>
                    <a:pt x="60" y="45"/>
                  </a:cubicBezTo>
                  <a:cubicBezTo>
                    <a:pt x="60" y="45"/>
                    <a:pt x="75" y="27"/>
                    <a:pt x="57" y="12"/>
                  </a:cubicBezTo>
                  <a:cubicBezTo>
                    <a:pt x="57" y="12"/>
                    <a:pt x="45" y="0"/>
                    <a:pt x="33" y="18"/>
                  </a:cubicBezTo>
                  <a:cubicBezTo>
                    <a:pt x="33" y="18"/>
                    <a:pt x="41" y="0"/>
                    <a:pt x="58" y="11"/>
                  </a:cubicBezTo>
                  <a:cubicBezTo>
                    <a:pt x="58" y="11"/>
                    <a:pt x="76" y="24"/>
                    <a:pt x="61" y="46"/>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8" name="Freeform 70"/>
            <p:cNvSpPr>
              <a:spLocks/>
            </p:cNvSpPr>
            <p:nvPr/>
          </p:nvSpPr>
          <p:spPr bwMode="auto">
            <a:xfrm>
              <a:off x="4458783" y="5264029"/>
              <a:ext cx="181375" cy="63817"/>
            </a:xfrm>
            <a:custGeom>
              <a:avLst/>
              <a:gdLst>
                <a:gd name="T0" fmla="*/ 0 w 23"/>
                <a:gd name="T1" fmla="*/ 1 h 8"/>
                <a:gd name="T2" fmla="*/ 23 w 23"/>
                <a:gd name="T3" fmla="*/ 2 h 8"/>
                <a:gd name="T4" fmla="*/ 0 w 23"/>
                <a:gd name="T5" fmla="*/ 0 h 8"/>
                <a:gd name="T6" fmla="*/ 0 w 23"/>
                <a:gd name="T7" fmla="*/ 1 h 8"/>
              </a:gdLst>
              <a:ahLst/>
              <a:cxnLst>
                <a:cxn ang="0">
                  <a:pos x="T0" y="T1"/>
                </a:cxn>
                <a:cxn ang="0">
                  <a:pos x="T2" y="T3"/>
                </a:cxn>
                <a:cxn ang="0">
                  <a:pos x="T4" y="T5"/>
                </a:cxn>
                <a:cxn ang="0">
                  <a:pos x="T6" y="T7"/>
                </a:cxn>
              </a:cxnLst>
              <a:rect l="0" t="0" r="r" b="b"/>
              <a:pathLst>
                <a:path w="23" h="8">
                  <a:moveTo>
                    <a:pt x="0" y="1"/>
                  </a:moveTo>
                  <a:cubicBezTo>
                    <a:pt x="0" y="1"/>
                    <a:pt x="13" y="8"/>
                    <a:pt x="23" y="2"/>
                  </a:cubicBezTo>
                  <a:cubicBezTo>
                    <a:pt x="23" y="2"/>
                    <a:pt x="14" y="7"/>
                    <a:pt x="0" y="0"/>
                  </a:cubicBezTo>
                  <a:lnTo>
                    <a:pt x="0" y="1"/>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9" name="Freeform 71"/>
            <p:cNvSpPr>
              <a:spLocks/>
            </p:cNvSpPr>
            <p:nvPr/>
          </p:nvSpPr>
          <p:spPr bwMode="auto">
            <a:xfrm>
              <a:off x="4156492" y="5062501"/>
              <a:ext cx="570994" cy="241833"/>
            </a:xfrm>
            <a:custGeom>
              <a:avLst/>
              <a:gdLst>
                <a:gd name="T0" fmla="*/ 0 w 72"/>
                <a:gd name="T1" fmla="*/ 3 h 30"/>
                <a:gd name="T2" fmla="*/ 13 w 72"/>
                <a:gd name="T3" fmla="*/ 6 h 30"/>
                <a:gd name="T4" fmla="*/ 39 w 72"/>
                <a:gd name="T5" fmla="*/ 21 h 30"/>
                <a:gd name="T6" fmla="*/ 66 w 72"/>
                <a:gd name="T7" fmla="*/ 25 h 30"/>
                <a:gd name="T8" fmla="*/ 71 w 72"/>
                <a:gd name="T9" fmla="*/ 16 h 30"/>
                <a:gd name="T10" fmla="*/ 63 w 72"/>
                <a:gd name="T11" fmla="*/ 8 h 30"/>
                <a:gd name="T12" fmla="*/ 55 w 72"/>
                <a:gd name="T13" fmla="*/ 14 h 30"/>
                <a:gd name="T14" fmla="*/ 59 w 72"/>
                <a:gd name="T15" fmla="*/ 9 h 30"/>
                <a:gd name="T16" fmla="*/ 63 w 72"/>
                <a:gd name="T17" fmla="*/ 9 h 30"/>
                <a:gd name="T18" fmla="*/ 70 w 72"/>
                <a:gd name="T19" fmla="*/ 16 h 30"/>
                <a:gd name="T20" fmla="*/ 65 w 72"/>
                <a:gd name="T21" fmla="*/ 24 h 30"/>
                <a:gd name="T22" fmla="*/ 39 w 72"/>
                <a:gd name="T23" fmla="*/ 19 h 30"/>
                <a:gd name="T24" fmla="*/ 14 w 72"/>
                <a:gd name="T25" fmla="*/ 5 h 30"/>
                <a:gd name="T26" fmla="*/ 0 w 72"/>
                <a:gd name="T27"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30">
                  <a:moveTo>
                    <a:pt x="0" y="3"/>
                  </a:moveTo>
                  <a:cubicBezTo>
                    <a:pt x="0" y="3"/>
                    <a:pt x="4" y="1"/>
                    <a:pt x="13" y="6"/>
                  </a:cubicBezTo>
                  <a:cubicBezTo>
                    <a:pt x="39" y="21"/>
                    <a:pt x="39" y="21"/>
                    <a:pt x="39" y="21"/>
                  </a:cubicBezTo>
                  <a:cubicBezTo>
                    <a:pt x="39" y="21"/>
                    <a:pt x="56" y="30"/>
                    <a:pt x="66" y="25"/>
                  </a:cubicBezTo>
                  <a:cubicBezTo>
                    <a:pt x="66" y="25"/>
                    <a:pt x="72" y="22"/>
                    <a:pt x="71" y="16"/>
                  </a:cubicBezTo>
                  <a:cubicBezTo>
                    <a:pt x="71" y="16"/>
                    <a:pt x="71" y="9"/>
                    <a:pt x="63" y="8"/>
                  </a:cubicBezTo>
                  <a:cubicBezTo>
                    <a:pt x="63" y="8"/>
                    <a:pt x="55" y="8"/>
                    <a:pt x="55" y="14"/>
                  </a:cubicBezTo>
                  <a:cubicBezTo>
                    <a:pt x="55" y="14"/>
                    <a:pt x="58" y="13"/>
                    <a:pt x="59" y="9"/>
                  </a:cubicBezTo>
                  <a:cubicBezTo>
                    <a:pt x="59" y="9"/>
                    <a:pt x="61" y="8"/>
                    <a:pt x="63" y="9"/>
                  </a:cubicBezTo>
                  <a:cubicBezTo>
                    <a:pt x="63" y="9"/>
                    <a:pt x="70" y="9"/>
                    <a:pt x="70" y="16"/>
                  </a:cubicBezTo>
                  <a:cubicBezTo>
                    <a:pt x="70" y="16"/>
                    <a:pt x="71" y="21"/>
                    <a:pt x="65" y="24"/>
                  </a:cubicBezTo>
                  <a:cubicBezTo>
                    <a:pt x="65" y="24"/>
                    <a:pt x="55" y="29"/>
                    <a:pt x="39" y="19"/>
                  </a:cubicBezTo>
                  <a:cubicBezTo>
                    <a:pt x="39" y="19"/>
                    <a:pt x="17" y="6"/>
                    <a:pt x="14" y="5"/>
                  </a:cubicBezTo>
                  <a:cubicBezTo>
                    <a:pt x="14" y="5"/>
                    <a:pt x="5" y="0"/>
                    <a:pt x="0" y="3"/>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0" name="Freeform 72"/>
            <p:cNvSpPr>
              <a:spLocks/>
            </p:cNvSpPr>
            <p:nvPr/>
          </p:nvSpPr>
          <p:spPr bwMode="auto">
            <a:xfrm>
              <a:off x="4616646" y="5092730"/>
              <a:ext cx="10076" cy="40305"/>
            </a:xfrm>
            <a:custGeom>
              <a:avLst/>
              <a:gdLst>
                <a:gd name="T0" fmla="*/ 1 w 1"/>
                <a:gd name="T1" fmla="*/ 5 h 5"/>
                <a:gd name="T2" fmla="*/ 1 w 1"/>
                <a:gd name="T3" fmla="*/ 4 h 5"/>
                <a:gd name="T4" fmla="*/ 0 w 1"/>
                <a:gd name="T5" fmla="*/ 0 h 5"/>
                <a:gd name="T6" fmla="*/ 1 w 1"/>
                <a:gd name="T7" fmla="*/ 5 h 5"/>
              </a:gdLst>
              <a:ahLst/>
              <a:cxnLst>
                <a:cxn ang="0">
                  <a:pos x="T0" y="T1"/>
                </a:cxn>
                <a:cxn ang="0">
                  <a:pos x="T2" y="T3"/>
                </a:cxn>
                <a:cxn ang="0">
                  <a:pos x="T4" y="T5"/>
                </a:cxn>
                <a:cxn ang="0">
                  <a:pos x="T6" y="T7"/>
                </a:cxn>
              </a:cxnLst>
              <a:rect l="0" t="0" r="r" b="b"/>
              <a:pathLst>
                <a:path w="1" h="5">
                  <a:moveTo>
                    <a:pt x="1" y="5"/>
                  </a:moveTo>
                  <a:cubicBezTo>
                    <a:pt x="1" y="4"/>
                    <a:pt x="1" y="4"/>
                    <a:pt x="1" y="4"/>
                  </a:cubicBezTo>
                  <a:cubicBezTo>
                    <a:pt x="1" y="4"/>
                    <a:pt x="1" y="2"/>
                    <a:pt x="0" y="0"/>
                  </a:cubicBezTo>
                  <a:cubicBezTo>
                    <a:pt x="0" y="0"/>
                    <a:pt x="1" y="3"/>
                    <a:pt x="1" y="5"/>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1" name="Freeform 73"/>
            <p:cNvSpPr>
              <a:spLocks/>
            </p:cNvSpPr>
            <p:nvPr/>
          </p:nvSpPr>
          <p:spPr bwMode="auto">
            <a:xfrm>
              <a:off x="4831609" y="5247235"/>
              <a:ext cx="621376" cy="490383"/>
            </a:xfrm>
            <a:custGeom>
              <a:avLst/>
              <a:gdLst>
                <a:gd name="T0" fmla="*/ 16 w 78"/>
                <a:gd name="T1" fmla="*/ 13 h 61"/>
                <a:gd name="T2" fmla="*/ 50 w 78"/>
                <a:gd name="T3" fmla="*/ 1 h 61"/>
                <a:gd name="T4" fmla="*/ 76 w 78"/>
                <a:gd name="T5" fmla="*/ 24 h 61"/>
                <a:gd name="T6" fmla="*/ 57 w 78"/>
                <a:gd name="T7" fmla="*/ 34 h 61"/>
                <a:gd name="T8" fmla="*/ 30 w 78"/>
                <a:gd name="T9" fmla="*/ 19 h 61"/>
                <a:gd name="T10" fmla="*/ 20 w 78"/>
                <a:gd name="T11" fmla="*/ 12 h 61"/>
                <a:gd name="T12" fmla="*/ 21 w 78"/>
                <a:gd name="T13" fmla="*/ 11 h 61"/>
                <a:gd name="T14" fmla="*/ 57 w 78"/>
                <a:gd name="T15" fmla="*/ 33 h 61"/>
                <a:gd name="T16" fmla="*/ 75 w 78"/>
                <a:gd name="T17" fmla="*/ 23 h 61"/>
                <a:gd name="T18" fmla="*/ 50 w 78"/>
                <a:gd name="T19" fmla="*/ 3 h 61"/>
                <a:gd name="T20" fmla="*/ 17 w 78"/>
                <a:gd name="T21" fmla="*/ 14 h 61"/>
                <a:gd name="T22" fmla="*/ 17 w 78"/>
                <a:gd name="T23" fmla="*/ 47 h 61"/>
                <a:gd name="T24" fmla="*/ 42 w 78"/>
                <a:gd name="T25" fmla="*/ 44 h 61"/>
                <a:gd name="T26" fmla="*/ 16 w 78"/>
                <a:gd name="T27" fmla="*/ 48 h 61"/>
                <a:gd name="T28" fmla="*/ 16 w 78"/>
                <a:gd name="T29" fmla="*/ 1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8" h="61">
                  <a:moveTo>
                    <a:pt x="16" y="13"/>
                  </a:moveTo>
                  <a:cubicBezTo>
                    <a:pt x="16" y="13"/>
                    <a:pt x="27" y="0"/>
                    <a:pt x="50" y="1"/>
                  </a:cubicBezTo>
                  <a:cubicBezTo>
                    <a:pt x="50" y="1"/>
                    <a:pt x="77" y="4"/>
                    <a:pt x="76" y="24"/>
                  </a:cubicBezTo>
                  <a:cubicBezTo>
                    <a:pt x="76" y="24"/>
                    <a:pt x="75" y="35"/>
                    <a:pt x="57" y="34"/>
                  </a:cubicBezTo>
                  <a:cubicBezTo>
                    <a:pt x="57" y="34"/>
                    <a:pt x="48" y="34"/>
                    <a:pt x="30" y="19"/>
                  </a:cubicBezTo>
                  <a:cubicBezTo>
                    <a:pt x="30" y="19"/>
                    <a:pt x="25" y="16"/>
                    <a:pt x="20" y="12"/>
                  </a:cubicBezTo>
                  <a:cubicBezTo>
                    <a:pt x="21" y="11"/>
                    <a:pt x="21" y="11"/>
                    <a:pt x="21" y="11"/>
                  </a:cubicBezTo>
                  <a:cubicBezTo>
                    <a:pt x="21" y="11"/>
                    <a:pt x="46" y="32"/>
                    <a:pt x="57" y="33"/>
                  </a:cubicBezTo>
                  <a:cubicBezTo>
                    <a:pt x="57" y="33"/>
                    <a:pt x="74" y="35"/>
                    <a:pt x="75" y="23"/>
                  </a:cubicBezTo>
                  <a:cubicBezTo>
                    <a:pt x="75" y="23"/>
                    <a:pt x="78" y="5"/>
                    <a:pt x="50" y="3"/>
                  </a:cubicBezTo>
                  <a:cubicBezTo>
                    <a:pt x="50" y="3"/>
                    <a:pt x="32" y="0"/>
                    <a:pt x="17" y="14"/>
                  </a:cubicBezTo>
                  <a:cubicBezTo>
                    <a:pt x="17" y="14"/>
                    <a:pt x="1" y="31"/>
                    <a:pt x="17" y="47"/>
                  </a:cubicBezTo>
                  <a:cubicBezTo>
                    <a:pt x="17" y="47"/>
                    <a:pt x="29" y="60"/>
                    <a:pt x="42" y="44"/>
                  </a:cubicBezTo>
                  <a:cubicBezTo>
                    <a:pt x="42" y="44"/>
                    <a:pt x="33" y="61"/>
                    <a:pt x="16" y="48"/>
                  </a:cubicBezTo>
                  <a:cubicBezTo>
                    <a:pt x="16" y="48"/>
                    <a:pt x="0" y="34"/>
                    <a:pt x="16" y="13"/>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74"/>
            <p:cNvSpPr>
              <a:spLocks/>
            </p:cNvSpPr>
            <p:nvPr/>
          </p:nvSpPr>
          <p:spPr bwMode="auto">
            <a:xfrm>
              <a:off x="4801379" y="5253952"/>
              <a:ext cx="181375" cy="80611"/>
            </a:xfrm>
            <a:custGeom>
              <a:avLst/>
              <a:gdLst>
                <a:gd name="T0" fmla="*/ 23 w 23"/>
                <a:gd name="T1" fmla="*/ 9 h 10"/>
                <a:gd name="T2" fmla="*/ 0 w 23"/>
                <a:gd name="T3" fmla="*/ 5 h 10"/>
                <a:gd name="T4" fmla="*/ 22 w 23"/>
                <a:gd name="T5" fmla="*/ 10 h 10"/>
                <a:gd name="T6" fmla="*/ 23 w 23"/>
                <a:gd name="T7" fmla="*/ 9 h 10"/>
              </a:gdLst>
              <a:ahLst/>
              <a:cxnLst>
                <a:cxn ang="0">
                  <a:pos x="T0" y="T1"/>
                </a:cxn>
                <a:cxn ang="0">
                  <a:pos x="T2" y="T3"/>
                </a:cxn>
                <a:cxn ang="0">
                  <a:pos x="T4" y="T5"/>
                </a:cxn>
                <a:cxn ang="0">
                  <a:pos x="T6" y="T7"/>
                </a:cxn>
              </a:cxnLst>
              <a:rect l="0" t="0" r="r" b="b"/>
              <a:pathLst>
                <a:path w="23" h="10">
                  <a:moveTo>
                    <a:pt x="23" y="9"/>
                  </a:moveTo>
                  <a:cubicBezTo>
                    <a:pt x="23" y="9"/>
                    <a:pt x="11" y="0"/>
                    <a:pt x="0" y="5"/>
                  </a:cubicBezTo>
                  <a:cubicBezTo>
                    <a:pt x="0" y="5"/>
                    <a:pt x="10" y="1"/>
                    <a:pt x="22" y="10"/>
                  </a:cubicBezTo>
                  <a:lnTo>
                    <a:pt x="23" y="9"/>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3" name="Freeform 75"/>
            <p:cNvSpPr>
              <a:spLocks/>
            </p:cNvSpPr>
            <p:nvPr/>
          </p:nvSpPr>
          <p:spPr bwMode="auto">
            <a:xfrm>
              <a:off x="4703975" y="5280823"/>
              <a:ext cx="567636" cy="272062"/>
            </a:xfrm>
            <a:custGeom>
              <a:avLst/>
              <a:gdLst>
                <a:gd name="T0" fmla="*/ 71 w 71"/>
                <a:gd name="T1" fmla="*/ 32 h 34"/>
                <a:gd name="T2" fmla="*/ 58 w 71"/>
                <a:gd name="T3" fmla="*/ 28 h 34"/>
                <a:gd name="T4" fmla="*/ 33 w 71"/>
                <a:gd name="T5" fmla="*/ 10 h 34"/>
                <a:gd name="T6" fmla="*/ 7 w 71"/>
                <a:gd name="T7" fmla="*/ 4 h 34"/>
                <a:gd name="T8" fmla="*/ 1 w 71"/>
                <a:gd name="T9" fmla="*/ 13 h 34"/>
                <a:gd name="T10" fmla="*/ 8 w 71"/>
                <a:gd name="T11" fmla="*/ 21 h 34"/>
                <a:gd name="T12" fmla="*/ 17 w 71"/>
                <a:gd name="T13" fmla="*/ 16 h 34"/>
                <a:gd name="T14" fmla="*/ 12 w 71"/>
                <a:gd name="T15" fmla="*/ 20 h 34"/>
                <a:gd name="T16" fmla="*/ 8 w 71"/>
                <a:gd name="T17" fmla="*/ 21 h 34"/>
                <a:gd name="T18" fmla="*/ 2 w 71"/>
                <a:gd name="T19" fmla="*/ 13 h 34"/>
                <a:gd name="T20" fmla="*/ 8 w 71"/>
                <a:gd name="T21" fmla="*/ 5 h 34"/>
                <a:gd name="T22" fmla="*/ 33 w 71"/>
                <a:gd name="T23" fmla="*/ 12 h 34"/>
                <a:gd name="T24" fmla="*/ 57 w 71"/>
                <a:gd name="T25" fmla="*/ 29 h 34"/>
                <a:gd name="T26" fmla="*/ 71 w 71"/>
                <a:gd name="T27"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 h="34">
                  <a:moveTo>
                    <a:pt x="71" y="32"/>
                  </a:moveTo>
                  <a:cubicBezTo>
                    <a:pt x="71" y="32"/>
                    <a:pt x="67" y="33"/>
                    <a:pt x="58" y="28"/>
                  </a:cubicBezTo>
                  <a:cubicBezTo>
                    <a:pt x="33" y="10"/>
                    <a:pt x="33" y="10"/>
                    <a:pt x="33" y="10"/>
                  </a:cubicBezTo>
                  <a:cubicBezTo>
                    <a:pt x="33" y="10"/>
                    <a:pt x="17" y="0"/>
                    <a:pt x="7" y="4"/>
                  </a:cubicBezTo>
                  <a:cubicBezTo>
                    <a:pt x="7" y="4"/>
                    <a:pt x="1" y="6"/>
                    <a:pt x="1" y="13"/>
                  </a:cubicBezTo>
                  <a:cubicBezTo>
                    <a:pt x="1" y="13"/>
                    <a:pt x="0" y="20"/>
                    <a:pt x="8" y="21"/>
                  </a:cubicBezTo>
                  <a:cubicBezTo>
                    <a:pt x="8" y="21"/>
                    <a:pt x="16" y="22"/>
                    <a:pt x="17" y="16"/>
                  </a:cubicBezTo>
                  <a:cubicBezTo>
                    <a:pt x="17" y="16"/>
                    <a:pt x="14" y="16"/>
                    <a:pt x="12" y="20"/>
                  </a:cubicBezTo>
                  <a:cubicBezTo>
                    <a:pt x="12" y="20"/>
                    <a:pt x="10" y="21"/>
                    <a:pt x="8" y="21"/>
                  </a:cubicBezTo>
                  <a:cubicBezTo>
                    <a:pt x="8" y="21"/>
                    <a:pt x="1" y="19"/>
                    <a:pt x="2" y="13"/>
                  </a:cubicBezTo>
                  <a:cubicBezTo>
                    <a:pt x="2" y="13"/>
                    <a:pt x="2" y="8"/>
                    <a:pt x="8" y="5"/>
                  </a:cubicBezTo>
                  <a:cubicBezTo>
                    <a:pt x="8" y="5"/>
                    <a:pt x="18" y="1"/>
                    <a:pt x="33" y="12"/>
                  </a:cubicBezTo>
                  <a:cubicBezTo>
                    <a:pt x="33" y="12"/>
                    <a:pt x="54" y="27"/>
                    <a:pt x="57" y="29"/>
                  </a:cubicBezTo>
                  <a:cubicBezTo>
                    <a:pt x="57" y="29"/>
                    <a:pt x="65" y="34"/>
                    <a:pt x="71" y="32"/>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4" name="Freeform 76"/>
            <p:cNvSpPr>
              <a:spLocks/>
            </p:cNvSpPr>
            <p:nvPr/>
          </p:nvSpPr>
          <p:spPr bwMode="auto">
            <a:xfrm>
              <a:off x="4801379" y="5448762"/>
              <a:ext cx="16794" cy="30229"/>
            </a:xfrm>
            <a:custGeom>
              <a:avLst/>
              <a:gdLst>
                <a:gd name="T0" fmla="*/ 1 w 2"/>
                <a:gd name="T1" fmla="*/ 0 h 4"/>
                <a:gd name="T2" fmla="*/ 0 w 2"/>
                <a:gd name="T3" fmla="*/ 0 h 4"/>
                <a:gd name="T4" fmla="*/ 2 w 2"/>
                <a:gd name="T5" fmla="*/ 4 h 4"/>
                <a:gd name="T6" fmla="*/ 1 w 2"/>
                <a:gd name="T7" fmla="*/ 0 h 4"/>
              </a:gdLst>
              <a:ahLst/>
              <a:cxnLst>
                <a:cxn ang="0">
                  <a:pos x="T0" y="T1"/>
                </a:cxn>
                <a:cxn ang="0">
                  <a:pos x="T2" y="T3"/>
                </a:cxn>
                <a:cxn ang="0">
                  <a:pos x="T4" y="T5"/>
                </a:cxn>
                <a:cxn ang="0">
                  <a:pos x="T6" y="T7"/>
                </a:cxn>
              </a:cxnLst>
              <a:rect l="0" t="0" r="r" b="b"/>
              <a:pathLst>
                <a:path w="2" h="4">
                  <a:moveTo>
                    <a:pt x="1" y="0"/>
                  </a:moveTo>
                  <a:cubicBezTo>
                    <a:pt x="0" y="0"/>
                    <a:pt x="0" y="0"/>
                    <a:pt x="0" y="0"/>
                  </a:cubicBezTo>
                  <a:cubicBezTo>
                    <a:pt x="0" y="0"/>
                    <a:pt x="0" y="3"/>
                    <a:pt x="2" y="4"/>
                  </a:cubicBezTo>
                  <a:cubicBezTo>
                    <a:pt x="2" y="4"/>
                    <a:pt x="0" y="1"/>
                    <a:pt x="1" y="0"/>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5" name="Freeform 77"/>
            <p:cNvSpPr>
              <a:spLocks/>
            </p:cNvSpPr>
            <p:nvPr/>
          </p:nvSpPr>
          <p:spPr bwMode="auto">
            <a:xfrm>
              <a:off x="4848403" y="4867691"/>
              <a:ext cx="597865" cy="500460"/>
            </a:xfrm>
            <a:custGeom>
              <a:avLst/>
              <a:gdLst>
                <a:gd name="T0" fmla="*/ 14 w 75"/>
                <a:gd name="T1" fmla="*/ 45 h 62"/>
                <a:gd name="T2" fmla="*/ 46 w 75"/>
                <a:gd name="T3" fmla="*/ 61 h 62"/>
                <a:gd name="T4" fmla="*/ 74 w 75"/>
                <a:gd name="T5" fmla="*/ 42 h 62"/>
                <a:gd name="T6" fmla="*/ 57 w 75"/>
                <a:gd name="T7" fmla="*/ 29 h 62"/>
                <a:gd name="T8" fmla="*/ 28 w 75"/>
                <a:gd name="T9" fmla="*/ 41 h 62"/>
                <a:gd name="T10" fmla="*/ 18 w 75"/>
                <a:gd name="T11" fmla="*/ 47 h 62"/>
                <a:gd name="T12" fmla="*/ 18 w 75"/>
                <a:gd name="T13" fmla="*/ 48 h 62"/>
                <a:gd name="T14" fmla="*/ 57 w 75"/>
                <a:gd name="T15" fmla="*/ 30 h 62"/>
                <a:gd name="T16" fmla="*/ 73 w 75"/>
                <a:gd name="T17" fmla="*/ 42 h 62"/>
                <a:gd name="T18" fmla="*/ 46 w 75"/>
                <a:gd name="T19" fmla="*/ 59 h 62"/>
                <a:gd name="T20" fmla="*/ 15 w 75"/>
                <a:gd name="T21" fmla="*/ 45 h 62"/>
                <a:gd name="T22" fmla="*/ 18 w 75"/>
                <a:gd name="T23" fmla="*/ 12 h 62"/>
                <a:gd name="T24" fmla="*/ 42 w 75"/>
                <a:gd name="T25" fmla="*/ 18 h 62"/>
                <a:gd name="T26" fmla="*/ 17 w 75"/>
                <a:gd name="T27" fmla="*/ 11 h 62"/>
                <a:gd name="T28" fmla="*/ 14 w 75"/>
                <a:gd name="T29" fmla="*/ 4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62">
                  <a:moveTo>
                    <a:pt x="14" y="45"/>
                  </a:moveTo>
                  <a:cubicBezTo>
                    <a:pt x="14" y="45"/>
                    <a:pt x="23" y="60"/>
                    <a:pt x="46" y="61"/>
                  </a:cubicBezTo>
                  <a:cubicBezTo>
                    <a:pt x="46" y="61"/>
                    <a:pt x="73" y="62"/>
                    <a:pt x="74" y="42"/>
                  </a:cubicBezTo>
                  <a:cubicBezTo>
                    <a:pt x="74" y="42"/>
                    <a:pt x="75" y="30"/>
                    <a:pt x="57" y="29"/>
                  </a:cubicBezTo>
                  <a:cubicBezTo>
                    <a:pt x="57" y="29"/>
                    <a:pt x="47" y="28"/>
                    <a:pt x="28" y="41"/>
                  </a:cubicBezTo>
                  <a:cubicBezTo>
                    <a:pt x="28" y="41"/>
                    <a:pt x="23" y="44"/>
                    <a:pt x="18" y="47"/>
                  </a:cubicBezTo>
                  <a:cubicBezTo>
                    <a:pt x="18" y="48"/>
                    <a:pt x="18" y="48"/>
                    <a:pt x="18" y="48"/>
                  </a:cubicBezTo>
                  <a:cubicBezTo>
                    <a:pt x="18" y="48"/>
                    <a:pt x="45" y="30"/>
                    <a:pt x="57" y="30"/>
                  </a:cubicBezTo>
                  <a:cubicBezTo>
                    <a:pt x="57" y="30"/>
                    <a:pt x="73" y="30"/>
                    <a:pt x="73" y="42"/>
                  </a:cubicBezTo>
                  <a:cubicBezTo>
                    <a:pt x="73" y="42"/>
                    <a:pt x="75" y="60"/>
                    <a:pt x="46" y="59"/>
                  </a:cubicBezTo>
                  <a:cubicBezTo>
                    <a:pt x="46" y="59"/>
                    <a:pt x="28" y="61"/>
                    <a:pt x="15" y="45"/>
                  </a:cubicBezTo>
                  <a:cubicBezTo>
                    <a:pt x="15" y="45"/>
                    <a:pt x="1" y="26"/>
                    <a:pt x="18" y="12"/>
                  </a:cubicBezTo>
                  <a:cubicBezTo>
                    <a:pt x="18" y="12"/>
                    <a:pt x="31" y="0"/>
                    <a:pt x="42" y="18"/>
                  </a:cubicBezTo>
                  <a:cubicBezTo>
                    <a:pt x="42" y="18"/>
                    <a:pt x="35" y="0"/>
                    <a:pt x="17" y="11"/>
                  </a:cubicBezTo>
                  <a:cubicBezTo>
                    <a:pt x="17" y="11"/>
                    <a:pt x="0" y="23"/>
                    <a:pt x="14" y="45"/>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6" name="Freeform 78"/>
            <p:cNvSpPr>
              <a:spLocks/>
            </p:cNvSpPr>
            <p:nvPr/>
          </p:nvSpPr>
          <p:spPr bwMode="auto">
            <a:xfrm>
              <a:off x="4791303" y="5253952"/>
              <a:ext cx="184733" cy="73893"/>
            </a:xfrm>
            <a:custGeom>
              <a:avLst/>
              <a:gdLst>
                <a:gd name="T0" fmla="*/ 23 w 23"/>
                <a:gd name="T1" fmla="*/ 1 h 9"/>
                <a:gd name="T2" fmla="*/ 0 w 23"/>
                <a:gd name="T3" fmla="*/ 3 h 9"/>
                <a:gd name="T4" fmla="*/ 23 w 23"/>
                <a:gd name="T5" fmla="*/ 0 h 9"/>
                <a:gd name="T6" fmla="*/ 23 w 23"/>
                <a:gd name="T7" fmla="*/ 1 h 9"/>
              </a:gdLst>
              <a:ahLst/>
              <a:cxnLst>
                <a:cxn ang="0">
                  <a:pos x="T0" y="T1"/>
                </a:cxn>
                <a:cxn ang="0">
                  <a:pos x="T2" y="T3"/>
                </a:cxn>
                <a:cxn ang="0">
                  <a:pos x="T4" y="T5"/>
                </a:cxn>
                <a:cxn ang="0">
                  <a:pos x="T6" y="T7"/>
                </a:cxn>
              </a:cxnLst>
              <a:rect l="0" t="0" r="r" b="b"/>
              <a:pathLst>
                <a:path w="23" h="9">
                  <a:moveTo>
                    <a:pt x="23" y="1"/>
                  </a:moveTo>
                  <a:cubicBezTo>
                    <a:pt x="23" y="1"/>
                    <a:pt x="10" y="9"/>
                    <a:pt x="0" y="3"/>
                  </a:cubicBezTo>
                  <a:cubicBezTo>
                    <a:pt x="0" y="3"/>
                    <a:pt x="9" y="7"/>
                    <a:pt x="23" y="0"/>
                  </a:cubicBezTo>
                  <a:lnTo>
                    <a:pt x="23" y="1"/>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7" name="Freeform 79"/>
            <p:cNvSpPr>
              <a:spLocks/>
            </p:cNvSpPr>
            <p:nvPr/>
          </p:nvSpPr>
          <p:spPr bwMode="auto">
            <a:xfrm>
              <a:off x="4703975" y="5069219"/>
              <a:ext cx="574353" cy="225039"/>
            </a:xfrm>
            <a:custGeom>
              <a:avLst/>
              <a:gdLst>
                <a:gd name="T0" fmla="*/ 72 w 72"/>
                <a:gd name="T1" fmla="*/ 2 h 28"/>
                <a:gd name="T2" fmla="*/ 59 w 72"/>
                <a:gd name="T3" fmla="*/ 5 h 28"/>
                <a:gd name="T4" fmla="*/ 33 w 72"/>
                <a:gd name="T5" fmla="*/ 20 h 28"/>
                <a:gd name="T6" fmla="*/ 6 w 72"/>
                <a:gd name="T7" fmla="*/ 23 h 28"/>
                <a:gd name="T8" fmla="*/ 1 w 72"/>
                <a:gd name="T9" fmla="*/ 14 h 28"/>
                <a:gd name="T10" fmla="*/ 9 w 72"/>
                <a:gd name="T11" fmla="*/ 6 h 28"/>
                <a:gd name="T12" fmla="*/ 17 w 72"/>
                <a:gd name="T13" fmla="*/ 12 h 28"/>
                <a:gd name="T14" fmla="*/ 13 w 72"/>
                <a:gd name="T15" fmla="*/ 8 h 28"/>
                <a:gd name="T16" fmla="*/ 9 w 72"/>
                <a:gd name="T17" fmla="*/ 7 h 28"/>
                <a:gd name="T18" fmla="*/ 2 w 72"/>
                <a:gd name="T19" fmla="*/ 14 h 28"/>
                <a:gd name="T20" fmla="*/ 7 w 72"/>
                <a:gd name="T21" fmla="*/ 22 h 28"/>
                <a:gd name="T22" fmla="*/ 33 w 72"/>
                <a:gd name="T23" fmla="*/ 18 h 28"/>
                <a:gd name="T24" fmla="*/ 59 w 72"/>
                <a:gd name="T25" fmla="*/ 4 h 28"/>
                <a:gd name="T26" fmla="*/ 72 w 72"/>
                <a:gd name="T27"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28">
                  <a:moveTo>
                    <a:pt x="72" y="2"/>
                  </a:moveTo>
                  <a:cubicBezTo>
                    <a:pt x="72" y="2"/>
                    <a:pt x="68" y="0"/>
                    <a:pt x="59" y="5"/>
                  </a:cubicBezTo>
                  <a:cubicBezTo>
                    <a:pt x="33" y="20"/>
                    <a:pt x="33" y="20"/>
                    <a:pt x="33" y="20"/>
                  </a:cubicBezTo>
                  <a:cubicBezTo>
                    <a:pt x="33" y="20"/>
                    <a:pt x="16" y="28"/>
                    <a:pt x="6" y="23"/>
                  </a:cubicBezTo>
                  <a:cubicBezTo>
                    <a:pt x="6" y="23"/>
                    <a:pt x="0" y="20"/>
                    <a:pt x="1" y="14"/>
                  </a:cubicBezTo>
                  <a:cubicBezTo>
                    <a:pt x="1" y="14"/>
                    <a:pt x="1" y="7"/>
                    <a:pt x="9" y="6"/>
                  </a:cubicBezTo>
                  <a:cubicBezTo>
                    <a:pt x="9" y="6"/>
                    <a:pt x="17" y="6"/>
                    <a:pt x="17" y="12"/>
                  </a:cubicBezTo>
                  <a:cubicBezTo>
                    <a:pt x="17" y="12"/>
                    <a:pt x="14" y="12"/>
                    <a:pt x="13" y="8"/>
                  </a:cubicBezTo>
                  <a:cubicBezTo>
                    <a:pt x="13" y="8"/>
                    <a:pt x="11" y="7"/>
                    <a:pt x="9" y="7"/>
                  </a:cubicBezTo>
                  <a:cubicBezTo>
                    <a:pt x="9" y="7"/>
                    <a:pt x="2" y="7"/>
                    <a:pt x="2" y="14"/>
                  </a:cubicBezTo>
                  <a:cubicBezTo>
                    <a:pt x="2" y="14"/>
                    <a:pt x="1" y="19"/>
                    <a:pt x="7" y="22"/>
                  </a:cubicBezTo>
                  <a:cubicBezTo>
                    <a:pt x="7" y="22"/>
                    <a:pt x="17" y="27"/>
                    <a:pt x="33" y="18"/>
                  </a:cubicBezTo>
                  <a:cubicBezTo>
                    <a:pt x="33" y="18"/>
                    <a:pt x="55" y="5"/>
                    <a:pt x="59" y="4"/>
                  </a:cubicBezTo>
                  <a:cubicBezTo>
                    <a:pt x="59" y="4"/>
                    <a:pt x="67" y="0"/>
                    <a:pt x="72" y="2"/>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8" name="Freeform 80"/>
            <p:cNvSpPr>
              <a:spLocks/>
            </p:cNvSpPr>
            <p:nvPr/>
          </p:nvSpPr>
          <p:spPr bwMode="auto">
            <a:xfrm>
              <a:off x="4808097" y="5092730"/>
              <a:ext cx="16794" cy="33588"/>
            </a:xfrm>
            <a:custGeom>
              <a:avLst/>
              <a:gdLst>
                <a:gd name="T0" fmla="*/ 1 w 2"/>
                <a:gd name="T1" fmla="*/ 4 h 4"/>
                <a:gd name="T2" fmla="*/ 0 w 2"/>
                <a:gd name="T3" fmla="*/ 4 h 4"/>
                <a:gd name="T4" fmla="*/ 2 w 2"/>
                <a:gd name="T5" fmla="*/ 0 h 4"/>
                <a:gd name="T6" fmla="*/ 1 w 2"/>
                <a:gd name="T7" fmla="*/ 4 h 4"/>
              </a:gdLst>
              <a:ahLst/>
              <a:cxnLst>
                <a:cxn ang="0">
                  <a:pos x="T0" y="T1"/>
                </a:cxn>
                <a:cxn ang="0">
                  <a:pos x="T2" y="T3"/>
                </a:cxn>
                <a:cxn ang="0">
                  <a:pos x="T4" y="T5"/>
                </a:cxn>
                <a:cxn ang="0">
                  <a:pos x="T6" y="T7"/>
                </a:cxn>
              </a:cxnLst>
              <a:rect l="0" t="0" r="r" b="b"/>
              <a:pathLst>
                <a:path w="2" h="4">
                  <a:moveTo>
                    <a:pt x="1" y="4"/>
                  </a:moveTo>
                  <a:cubicBezTo>
                    <a:pt x="0" y="4"/>
                    <a:pt x="0" y="4"/>
                    <a:pt x="0" y="4"/>
                  </a:cubicBezTo>
                  <a:cubicBezTo>
                    <a:pt x="0" y="4"/>
                    <a:pt x="0" y="1"/>
                    <a:pt x="2" y="0"/>
                  </a:cubicBezTo>
                  <a:cubicBezTo>
                    <a:pt x="2" y="0"/>
                    <a:pt x="0" y="2"/>
                    <a:pt x="1" y="4"/>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9" name="Freeform 81"/>
            <p:cNvSpPr>
              <a:spLocks noEditPoints="1"/>
            </p:cNvSpPr>
            <p:nvPr/>
          </p:nvSpPr>
          <p:spPr bwMode="auto">
            <a:xfrm>
              <a:off x="4690539" y="5253952"/>
              <a:ext cx="53741" cy="67176"/>
            </a:xfrm>
            <a:custGeom>
              <a:avLst/>
              <a:gdLst>
                <a:gd name="T0" fmla="*/ 3 w 7"/>
                <a:gd name="T1" fmla="*/ 0 h 8"/>
                <a:gd name="T2" fmla="*/ 0 w 7"/>
                <a:gd name="T3" fmla="*/ 4 h 8"/>
                <a:gd name="T4" fmla="*/ 3 w 7"/>
                <a:gd name="T5" fmla="*/ 8 h 8"/>
                <a:gd name="T6" fmla="*/ 7 w 7"/>
                <a:gd name="T7" fmla="*/ 4 h 8"/>
                <a:gd name="T8" fmla="*/ 3 w 7"/>
                <a:gd name="T9" fmla="*/ 0 h 8"/>
                <a:gd name="T10" fmla="*/ 3 w 7"/>
                <a:gd name="T11" fmla="*/ 4 h 8"/>
                <a:gd name="T12" fmla="*/ 2 w 7"/>
                <a:gd name="T13" fmla="*/ 3 h 8"/>
                <a:gd name="T14" fmla="*/ 3 w 7"/>
                <a:gd name="T15" fmla="*/ 1 h 8"/>
                <a:gd name="T16" fmla="*/ 5 w 7"/>
                <a:gd name="T17" fmla="*/ 3 h 8"/>
                <a:gd name="T18" fmla="*/ 3 w 7"/>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8">
                  <a:moveTo>
                    <a:pt x="3" y="0"/>
                  </a:moveTo>
                  <a:cubicBezTo>
                    <a:pt x="1" y="0"/>
                    <a:pt x="0" y="2"/>
                    <a:pt x="0" y="4"/>
                  </a:cubicBezTo>
                  <a:cubicBezTo>
                    <a:pt x="0" y="6"/>
                    <a:pt x="1" y="8"/>
                    <a:pt x="3" y="8"/>
                  </a:cubicBezTo>
                  <a:cubicBezTo>
                    <a:pt x="6" y="8"/>
                    <a:pt x="7" y="6"/>
                    <a:pt x="7" y="4"/>
                  </a:cubicBezTo>
                  <a:cubicBezTo>
                    <a:pt x="7" y="2"/>
                    <a:pt x="6" y="0"/>
                    <a:pt x="3" y="0"/>
                  </a:cubicBezTo>
                  <a:close/>
                  <a:moveTo>
                    <a:pt x="3" y="4"/>
                  </a:moveTo>
                  <a:cubicBezTo>
                    <a:pt x="3" y="4"/>
                    <a:pt x="2" y="3"/>
                    <a:pt x="2" y="3"/>
                  </a:cubicBezTo>
                  <a:cubicBezTo>
                    <a:pt x="2" y="2"/>
                    <a:pt x="3" y="1"/>
                    <a:pt x="3" y="1"/>
                  </a:cubicBezTo>
                  <a:cubicBezTo>
                    <a:pt x="4" y="1"/>
                    <a:pt x="5" y="2"/>
                    <a:pt x="5" y="3"/>
                  </a:cubicBezTo>
                  <a:cubicBezTo>
                    <a:pt x="5" y="3"/>
                    <a:pt x="4" y="4"/>
                    <a:pt x="3" y="4"/>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grpSp>
      <p:grpSp>
        <p:nvGrpSpPr>
          <p:cNvPr id="40" name="组合 39"/>
          <p:cNvGrpSpPr>
            <a:grpSpLocks/>
          </p:cNvGrpSpPr>
          <p:nvPr/>
        </p:nvGrpSpPr>
        <p:grpSpPr bwMode="auto">
          <a:xfrm>
            <a:off x="3493295" y="1554030"/>
            <a:ext cx="4530329" cy="448865"/>
            <a:chOff x="3493119" y="4376948"/>
            <a:chExt cx="7360973" cy="730804"/>
          </a:xfrm>
        </p:grpSpPr>
        <p:grpSp>
          <p:nvGrpSpPr>
            <p:cNvPr id="41" name="组合 2106"/>
            <p:cNvGrpSpPr>
              <a:grpSpLocks/>
            </p:cNvGrpSpPr>
            <p:nvPr/>
          </p:nvGrpSpPr>
          <p:grpSpPr bwMode="auto">
            <a:xfrm flipV="1">
              <a:off x="3493119" y="4376948"/>
              <a:ext cx="1224470" cy="730804"/>
              <a:chOff x="4702629" y="2354575"/>
              <a:chExt cx="1086152" cy="587919"/>
            </a:xfrm>
          </p:grpSpPr>
          <p:cxnSp>
            <p:nvCxnSpPr>
              <p:cNvPr id="45" name="直接连接符 44"/>
              <p:cNvCxnSpPr/>
              <p:nvPr/>
            </p:nvCxnSpPr>
            <p:spPr>
              <a:xfrm>
                <a:off x="4702629" y="2354575"/>
                <a:ext cx="0" cy="587919"/>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5245750" y="1811454"/>
                <a:ext cx="0" cy="1086243"/>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grpSp>
          <p:nvGrpSpPr>
            <p:cNvPr id="42" name="组合 2107"/>
            <p:cNvGrpSpPr>
              <a:grpSpLocks/>
            </p:cNvGrpSpPr>
            <p:nvPr/>
          </p:nvGrpSpPr>
          <p:grpSpPr bwMode="auto">
            <a:xfrm flipH="1" flipV="1">
              <a:off x="9629622" y="4376948"/>
              <a:ext cx="1224470" cy="730804"/>
              <a:chOff x="4702629" y="2354575"/>
              <a:chExt cx="1086152" cy="587919"/>
            </a:xfrm>
          </p:grpSpPr>
          <p:cxnSp>
            <p:nvCxnSpPr>
              <p:cNvPr id="43" name="直接连接符 42"/>
              <p:cNvCxnSpPr/>
              <p:nvPr/>
            </p:nvCxnSpPr>
            <p:spPr>
              <a:xfrm>
                <a:off x="4702629" y="2354575"/>
                <a:ext cx="0" cy="587919"/>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5400000">
                <a:off x="5245750" y="1811454"/>
                <a:ext cx="0" cy="1086243"/>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grpSp>
      <p:grpSp>
        <p:nvGrpSpPr>
          <p:cNvPr id="47" name="组合 46"/>
          <p:cNvGrpSpPr>
            <a:grpSpLocks/>
          </p:cNvGrpSpPr>
          <p:nvPr/>
        </p:nvGrpSpPr>
        <p:grpSpPr bwMode="auto">
          <a:xfrm flipH="1" flipV="1">
            <a:off x="3493295" y="536363"/>
            <a:ext cx="4530329" cy="448866"/>
            <a:chOff x="3424715" y="4465315"/>
            <a:chExt cx="7360973" cy="730804"/>
          </a:xfrm>
        </p:grpSpPr>
        <p:grpSp>
          <p:nvGrpSpPr>
            <p:cNvPr id="48" name="组合 2100"/>
            <p:cNvGrpSpPr>
              <a:grpSpLocks/>
            </p:cNvGrpSpPr>
            <p:nvPr/>
          </p:nvGrpSpPr>
          <p:grpSpPr bwMode="auto">
            <a:xfrm flipV="1">
              <a:off x="3424715" y="4465315"/>
              <a:ext cx="1224470" cy="730804"/>
              <a:chOff x="4702629" y="2354575"/>
              <a:chExt cx="1086152" cy="587919"/>
            </a:xfrm>
          </p:grpSpPr>
          <p:cxnSp>
            <p:nvCxnSpPr>
              <p:cNvPr id="52" name="直接连接符 51"/>
              <p:cNvCxnSpPr/>
              <p:nvPr/>
            </p:nvCxnSpPr>
            <p:spPr>
              <a:xfrm>
                <a:off x="4702629" y="2354575"/>
                <a:ext cx="0" cy="587919"/>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rot="5400000">
                <a:off x="5245750" y="1811454"/>
                <a:ext cx="0" cy="1086243"/>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grpSp>
          <p:nvGrpSpPr>
            <p:cNvPr id="49" name="组合 2101"/>
            <p:cNvGrpSpPr>
              <a:grpSpLocks/>
            </p:cNvGrpSpPr>
            <p:nvPr/>
          </p:nvGrpSpPr>
          <p:grpSpPr bwMode="auto">
            <a:xfrm flipH="1" flipV="1">
              <a:off x="9561218" y="4465315"/>
              <a:ext cx="1224470" cy="730804"/>
              <a:chOff x="4702629" y="2354575"/>
              <a:chExt cx="1086152" cy="587919"/>
            </a:xfrm>
          </p:grpSpPr>
          <p:cxnSp>
            <p:nvCxnSpPr>
              <p:cNvPr id="50" name="直接连接符 49"/>
              <p:cNvCxnSpPr/>
              <p:nvPr/>
            </p:nvCxnSpPr>
            <p:spPr>
              <a:xfrm>
                <a:off x="4702629" y="2354575"/>
                <a:ext cx="0" cy="587919"/>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rot="5400000">
                <a:off x="5245750" y="1811454"/>
                <a:ext cx="0" cy="1086243"/>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gr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15" y="2587855"/>
            <a:ext cx="2980615" cy="2555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593878" y="2904528"/>
            <a:ext cx="4470400" cy="1938992"/>
          </a:xfrm>
          <a:prstGeom prst="rect">
            <a:avLst/>
          </a:prstGeom>
          <a:noFill/>
          <a:effectLst>
            <a:softEdge rad="31750"/>
          </a:effectLst>
        </p:spPr>
        <p:txBody>
          <a:bodyPr wrap="square" rtlCol="0">
            <a:spAutoFit/>
          </a:bodyPr>
          <a:lstStyle/>
          <a:p>
            <a:r>
              <a:rPr lang="zh-CN" altLang="zh-CN" sz="2000" b="1" dirty="0">
                <a:solidFill>
                  <a:schemeClr val="bg2">
                    <a:lumMod val="25000"/>
                  </a:schemeClr>
                </a:solidFill>
                <a:latin typeface="Calibri" pitchFamily="34" charset="0"/>
                <a:ea typeface="宋体" pitchFamily="2" charset="-122"/>
              </a:rPr>
              <a:t>预算安排直接体现着政府的政策意图，关系着千家万户的民生福祉。简单说，政府预算，就是一面反映政府工作的镜子，就是一本有关政府活动的详细记录。</a:t>
            </a:r>
            <a:r>
              <a:rPr lang="en-US" altLang="zh-CN" sz="2000" b="1" dirty="0">
                <a:solidFill>
                  <a:schemeClr val="bg2">
                    <a:lumMod val="25000"/>
                  </a:schemeClr>
                </a:solidFill>
                <a:latin typeface="Calibri" pitchFamily="34" charset="0"/>
                <a:ea typeface="宋体" pitchFamily="2" charset="-122"/>
              </a:rPr>
              <a:t>2019</a:t>
            </a:r>
            <a:r>
              <a:rPr lang="zh-CN" altLang="zh-CN" sz="2000" b="1" dirty="0">
                <a:solidFill>
                  <a:schemeClr val="bg2">
                    <a:lumMod val="25000"/>
                  </a:schemeClr>
                </a:solidFill>
                <a:latin typeface="Calibri" pitchFamily="34" charset="0"/>
                <a:ea typeface="宋体" pitchFamily="2" charset="-122"/>
              </a:rPr>
              <a:t>年唐山账本讲了些什么呢，让我们一起来看看！</a:t>
            </a:r>
          </a:p>
        </p:txBody>
      </p:sp>
      <p:sp>
        <p:nvSpPr>
          <p:cNvPr id="4" name="TextBox 3"/>
          <p:cNvSpPr txBox="1"/>
          <p:nvPr/>
        </p:nvSpPr>
        <p:spPr>
          <a:xfrm>
            <a:off x="624108" y="1007079"/>
            <a:ext cx="2898209" cy="669414"/>
          </a:xfrm>
          <a:prstGeom prst="rect">
            <a:avLst/>
          </a:prstGeom>
          <a:noFill/>
        </p:spPr>
        <p:txBody>
          <a:bodyPr wrap="square" rtlCol="0">
            <a:spAutoFit/>
          </a:bodyPr>
          <a:lstStyle/>
          <a:p>
            <a:r>
              <a:rPr lang="zh-CN" altLang="en-US" sz="2400" b="1" dirty="0" smtClean="0">
                <a:solidFill>
                  <a:schemeClr val="bg1">
                    <a:lumMod val="85000"/>
                  </a:schemeClr>
                </a:solidFill>
              </a:rPr>
              <a:t>什么是预算？</a:t>
            </a:r>
            <a:endParaRPr lang="en-US" altLang="zh-CN" sz="2400" b="1" dirty="0" smtClean="0">
              <a:solidFill>
                <a:schemeClr val="bg1">
                  <a:lumMod val="85000"/>
                </a:schemeClr>
              </a:solidFill>
            </a:endParaRPr>
          </a:p>
          <a:p>
            <a:endParaRPr lang="zh-CN" altLang="en-US" dirty="0"/>
          </a:p>
        </p:txBody>
      </p:sp>
    </p:spTree>
    <p:extLst>
      <p:ext uri="{BB962C8B-B14F-4D97-AF65-F5344CB8AC3E}">
        <p14:creationId xmlns:p14="http://schemas.microsoft.com/office/powerpoint/2010/main" val="187510477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4"/>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3075"/>
                                        </p:tgtEl>
                                        <p:attrNameLst>
                                          <p:attrName>style.visibility</p:attrName>
                                        </p:attrNameLst>
                                      </p:cBhvr>
                                      <p:to>
                                        <p:strVal val="visible"/>
                                      </p:to>
                                    </p:set>
                                    <p:anim calcmode="lin" valueType="num">
                                      <p:cBhvr additive="base">
                                        <p:cTn id="11" dur="500" fill="hold"/>
                                        <p:tgtEl>
                                          <p:spTgt spid="3075"/>
                                        </p:tgtEl>
                                        <p:attrNameLst>
                                          <p:attrName>ppt_x</p:attrName>
                                        </p:attrNameLst>
                                      </p:cBhvr>
                                      <p:tavLst>
                                        <p:tav tm="0">
                                          <p:val>
                                            <p:strVal val="#ppt_x"/>
                                          </p:val>
                                        </p:tav>
                                        <p:tav tm="100000">
                                          <p:val>
                                            <p:strVal val="#ppt_x"/>
                                          </p:val>
                                        </p:tav>
                                      </p:tavLst>
                                    </p:anim>
                                    <p:anim calcmode="lin" valueType="num">
                                      <p:cBhvr additive="base">
                                        <p:cTn id="12" dur="500" fill="hold"/>
                                        <p:tgtEl>
                                          <p:spTgt spid="307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7750"/>
                                        <p:tgtEl>
                                          <p:spTgt spid="1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additive="base">
                                        <p:cTn id="22" dur="500" fill="hold"/>
                                        <p:tgtEl>
                                          <p:spTgt spid="47"/>
                                        </p:tgtEl>
                                        <p:attrNameLst>
                                          <p:attrName>ppt_x</p:attrName>
                                        </p:attrNameLst>
                                      </p:cBhvr>
                                      <p:tavLst>
                                        <p:tav tm="0">
                                          <p:val>
                                            <p:strVal val="#ppt_x"/>
                                          </p:val>
                                        </p:tav>
                                        <p:tav tm="100000">
                                          <p:val>
                                            <p:strVal val="#ppt_x"/>
                                          </p:val>
                                        </p:tav>
                                      </p:tavLst>
                                    </p:anim>
                                    <p:anim calcmode="lin" valueType="num">
                                      <p:cBhvr additive="base">
                                        <p:cTn id="23"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1000"/>
                                        <p:tgtEl>
                                          <p:spTgt spid="40"/>
                                        </p:tgtEl>
                                      </p:cBhvr>
                                    </p:animEffect>
                                    <p:anim calcmode="lin" valueType="num">
                                      <p:cBhvr>
                                        <p:cTn id="29" dur="1000" fill="hold"/>
                                        <p:tgtEl>
                                          <p:spTgt spid="40"/>
                                        </p:tgtEl>
                                        <p:attrNameLst>
                                          <p:attrName>ppt_x</p:attrName>
                                        </p:attrNameLst>
                                      </p:cBhvr>
                                      <p:tavLst>
                                        <p:tav tm="0">
                                          <p:val>
                                            <p:strVal val="#ppt_x"/>
                                          </p:val>
                                        </p:tav>
                                        <p:tav tm="100000">
                                          <p:val>
                                            <p:strVal val="#ppt_x"/>
                                          </p:val>
                                        </p:tav>
                                      </p:tavLst>
                                    </p:anim>
                                    <p:anim calcmode="lin" valueType="num">
                                      <p:cBhvr>
                                        <p:cTn id="30"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down)">
                                      <p:cBhvr>
                                        <p:cTn id="35" dur="580">
                                          <p:stCondLst>
                                            <p:cond delay="0"/>
                                          </p:stCondLst>
                                        </p:cTn>
                                        <p:tgtEl>
                                          <p:spTgt spid="20"/>
                                        </p:tgtEl>
                                      </p:cBhvr>
                                    </p:animEffect>
                                    <p:anim calcmode="lin" valueType="num">
                                      <p:cBhvr>
                                        <p:cTn id="36"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41" dur="26">
                                          <p:stCondLst>
                                            <p:cond delay="650"/>
                                          </p:stCondLst>
                                        </p:cTn>
                                        <p:tgtEl>
                                          <p:spTgt spid="20"/>
                                        </p:tgtEl>
                                      </p:cBhvr>
                                      <p:to x="100000" y="60000"/>
                                    </p:animScale>
                                    <p:animScale>
                                      <p:cBhvr>
                                        <p:cTn id="42" dur="166" decel="50000">
                                          <p:stCondLst>
                                            <p:cond delay="676"/>
                                          </p:stCondLst>
                                        </p:cTn>
                                        <p:tgtEl>
                                          <p:spTgt spid="20"/>
                                        </p:tgtEl>
                                      </p:cBhvr>
                                      <p:to x="100000" y="100000"/>
                                    </p:animScale>
                                    <p:animScale>
                                      <p:cBhvr>
                                        <p:cTn id="43" dur="26">
                                          <p:stCondLst>
                                            <p:cond delay="1312"/>
                                          </p:stCondLst>
                                        </p:cTn>
                                        <p:tgtEl>
                                          <p:spTgt spid="20"/>
                                        </p:tgtEl>
                                      </p:cBhvr>
                                      <p:to x="100000" y="80000"/>
                                    </p:animScale>
                                    <p:animScale>
                                      <p:cBhvr>
                                        <p:cTn id="44" dur="166" decel="50000">
                                          <p:stCondLst>
                                            <p:cond delay="1338"/>
                                          </p:stCondLst>
                                        </p:cTn>
                                        <p:tgtEl>
                                          <p:spTgt spid="20"/>
                                        </p:tgtEl>
                                      </p:cBhvr>
                                      <p:to x="100000" y="100000"/>
                                    </p:animScale>
                                    <p:animScale>
                                      <p:cBhvr>
                                        <p:cTn id="45" dur="26">
                                          <p:stCondLst>
                                            <p:cond delay="1642"/>
                                          </p:stCondLst>
                                        </p:cTn>
                                        <p:tgtEl>
                                          <p:spTgt spid="20"/>
                                        </p:tgtEl>
                                      </p:cBhvr>
                                      <p:to x="100000" y="90000"/>
                                    </p:animScale>
                                    <p:animScale>
                                      <p:cBhvr>
                                        <p:cTn id="46" dur="166" decel="50000">
                                          <p:stCondLst>
                                            <p:cond delay="1668"/>
                                          </p:stCondLst>
                                        </p:cTn>
                                        <p:tgtEl>
                                          <p:spTgt spid="20"/>
                                        </p:tgtEl>
                                      </p:cBhvr>
                                      <p:to x="100000" y="100000"/>
                                    </p:animScale>
                                    <p:animScale>
                                      <p:cBhvr>
                                        <p:cTn id="47" dur="26">
                                          <p:stCondLst>
                                            <p:cond delay="1808"/>
                                          </p:stCondLst>
                                        </p:cTn>
                                        <p:tgtEl>
                                          <p:spTgt spid="20"/>
                                        </p:tgtEl>
                                      </p:cBhvr>
                                      <p:to x="100000" y="95000"/>
                                    </p:animScale>
                                    <p:animScale>
                                      <p:cBhvr>
                                        <p:cTn id="48" dur="166" decel="50000">
                                          <p:stCondLst>
                                            <p:cond delay="1834"/>
                                          </p:stCondLst>
                                        </p:cTn>
                                        <p:tgtEl>
                                          <p:spTgt spid="20"/>
                                        </p:tgtEl>
                                      </p:cBhvr>
                                      <p:to x="100000" y="100000"/>
                                    </p:animScale>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grpId="0" nodeType="click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fade">
                                      <p:cBhvr>
                                        <p:cTn id="53" dur="7000"/>
                                        <p:tgtEl>
                                          <p:spTgt spid="2"/>
                                        </p:tgtEl>
                                      </p:cBhvr>
                                    </p:animEffect>
                                    <p:anim calcmode="lin" valueType="num">
                                      <p:cBhvr>
                                        <p:cTn id="54" dur="7000" fill="hold"/>
                                        <p:tgtEl>
                                          <p:spTgt spid="2"/>
                                        </p:tgtEl>
                                        <p:attrNameLst>
                                          <p:attrName>ppt_x</p:attrName>
                                        </p:attrNameLst>
                                      </p:cBhvr>
                                      <p:tavLst>
                                        <p:tav tm="0">
                                          <p:val>
                                            <p:strVal val="#ppt_x"/>
                                          </p:val>
                                        </p:tav>
                                        <p:tav tm="100000">
                                          <p:val>
                                            <p:strVal val="#ppt_x"/>
                                          </p:val>
                                        </p:tav>
                                      </p:tavLst>
                                    </p:anim>
                                    <p:anim calcmode="lin" valueType="num">
                                      <p:cBhvr>
                                        <p:cTn id="55" dur="7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1" name="文本框 2030"/>
          <p:cNvSpPr txBox="1">
            <a:spLocks noChangeArrowheads="1"/>
          </p:cNvSpPr>
          <p:nvPr/>
        </p:nvSpPr>
        <p:spPr bwMode="auto">
          <a:xfrm>
            <a:off x="3028951" y="308373"/>
            <a:ext cx="3043238"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4500" dirty="0" smtClean="0">
                <a:solidFill>
                  <a:srgbClr val="AED5D7"/>
                </a:solidFill>
                <a:latin typeface="微软雅黑" pitchFamily="34" charset="-122"/>
                <a:ea typeface="微软雅黑" pitchFamily="34" charset="-122"/>
              </a:rPr>
              <a:t>主要内容</a:t>
            </a:r>
            <a:endParaRPr lang="zh-CN" altLang="en-US" sz="4500" dirty="0">
              <a:solidFill>
                <a:srgbClr val="AED5D7"/>
              </a:solidFill>
              <a:latin typeface="微软雅黑" pitchFamily="34" charset="-122"/>
              <a:ea typeface="微软雅黑" pitchFamily="34" charset="-122"/>
            </a:endParaRPr>
          </a:p>
        </p:txBody>
      </p:sp>
      <p:grpSp>
        <p:nvGrpSpPr>
          <p:cNvPr id="2032" name="组合 2031"/>
          <p:cNvGrpSpPr>
            <a:grpSpLocks/>
          </p:cNvGrpSpPr>
          <p:nvPr/>
        </p:nvGrpSpPr>
        <p:grpSpPr bwMode="auto">
          <a:xfrm>
            <a:off x="5567526" y="507207"/>
            <a:ext cx="2309813" cy="366713"/>
            <a:chOff x="7043462" y="790424"/>
            <a:chExt cx="3080506" cy="488462"/>
          </a:xfrm>
        </p:grpSpPr>
        <p:cxnSp>
          <p:nvCxnSpPr>
            <p:cNvPr id="2033" name="直接连接符 2032"/>
            <p:cNvCxnSpPr/>
            <p:nvPr/>
          </p:nvCxnSpPr>
          <p:spPr>
            <a:xfrm>
              <a:off x="7043462" y="790424"/>
              <a:ext cx="3080506" cy="0"/>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2034" name="直接连接符 2033"/>
            <p:cNvCxnSpPr/>
            <p:nvPr/>
          </p:nvCxnSpPr>
          <p:spPr>
            <a:xfrm>
              <a:off x="7241948" y="1034655"/>
              <a:ext cx="2057905" cy="0"/>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2035" name="直接连接符 2034"/>
            <p:cNvCxnSpPr/>
            <p:nvPr/>
          </p:nvCxnSpPr>
          <p:spPr>
            <a:xfrm>
              <a:off x="7491247" y="1278886"/>
              <a:ext cx="882867" cy="0"/>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grpSp>
        <p:nvGrpSpPr>
          <p:cNvPr id="2036" name="组合 2035"/>
          <p:cNvGrpSpPr>
            <a:grpSpLocks/>
          </p:cNvGrpSpPr>
          <p:nvPr/>
        </p:nvGrpSpPr>
        <p:grpSpPr bwMode="auto">
          <a:xfrm flipH="1">
            <a:off x="1122204" y="507207"/>
            <a:ext cx="2311003" cy="366713"/>
            <a:chOff x="7043462" y="790424"/>
            <a:chExt cx="3080506" cy="488462"/>
          </a:xfrm>
        </p:grpSpPr>
        <p:cxnSp>
          <p:nvCxnSpPr>
            <p:cNvPr id="2037" name="直接连接符 2036"/>
            <p:cNvCxnSpPr/>
            <p:nvPr/>
          </p:nvCxnSpPr>
          <p:spPr>
            <a:xfrm>
              <a:off x="7043462" y="790424"/>
              <a:ext cx="3080506" cy="0"/>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2038" name="直接连接符 2037"/>
            <p:cNvCxnSpPr/>
            <p:nvPr/>
          </p:nvCxnSpPr>
          <p:spPr>
            <a:xfrm>
              <a:off x="7241845" y="1034655"/>
              <a:ext cx="2058433" cy="0"/>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cxnSp>
          <p:nvCxnSpPr>
            <p:cNvPr id="2039" name="直接连接符 2038"/>
            <p:cNvCxnSpPr/>
            <p:nvPr/>
          </p:nvCxnSpPr>
          <p:spPr>
            <a:xfrm>
              <a:off x="7491016" y="1278886"/>
              <a:ext cx="883999" cy="0"/>
            </a:xfrm>
            <a:prstGeom prst="line">
              <a:avLst/>
            </a:prstGeom>
            <a:ln w="0">
              <a:solidFill>
                <a:srgbClr val="AED5D7"/>
              </a:solidFill>
            </a:ln>
          </p:spPr>
          <p:style>
            <a:lnRef idx="1">
              <a:schemeClr val="accent1"/>
            </a:lnRef>
            <a:fillRef idx="0">
              <a:schemeClr val="accent1"/>
            </a:fillRef>
            <a:effectRef idx="0">
              <a:schemeClr val="accent1"/>
            </a:effectRef>
            <a:fontRef idx="minor">
              <a:schemeClr val="tx1"/>
            </a:fontRef>
          </p:style>
        </p:cxnSp>
      </p:grpSp>
      <p:sp>
        <p:nvSpPr>
          <p:cNvPr id="3" name="矩形 2"/>
          <p:cNvSpPr/>
          <p:nvPr/>
        </p:nvSpPr>
        <p:spPr>
          <a:xfrm>
            <a:off x="795515" y="3717133"/>
            <a:ext cx="2793658" cy="400110"/>
          </a:xfrm>
          <a:prstGeom prst="rect">
            <a:avLst/>
          </a:prstGeom>
        </p:spPr>
        <p:txBody>
          <a:bodyPr wrap="square">
            <a:spAutoFit/>
          </a:bodyPr>
          <a:lstStyle/>
          <a:p>
            <a:r>
              <a:rPr lang="en-US" altLang="zh-CN" sz="2000"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0800" dist="50800" dir="5400000" algn="ctr" rotWithShape="0">
                    <a:srgbClr val="000000">
                      <a:alpha val="99000"/>
                    </a:srgbClr>
                  </a:outerShdw>
                </a:effectLst>
                <a:latin typeface="+mn-ea"/>
              </a:rPr>
              <a:t>2018</a:t>
            </a:r>
            <a:r>
              <a:rPr lang="zh-CN" altLang="zh-CN" sz="2000"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0800" dist="50800" dir="5400000" algn="ctr" rotWithShape="0">
                    <a:srgbClr val="000000">
                      <a:alpha val="99000"/>
                    </a:srgbClr>
                  </a:outerShdw>
                </a:effectLst>
                <a:latin typeface="+mn-ea"/>
              </a:rPr>
              <a:t>年</a:t>
            </a:r>
            <a:r>
              <a:rPr lang="zh-CN" altLang="en-US" sz="2000"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0800" dist="50800" dir="5400000" algn="ctr" rotWithShape="0">
                    <a:srgbClr val="000000">
                      <a:alpha val="99000"/>
                    </a:srgbClr>
                  </a:outerShdw>
                </a:effectLst>
                <a:latin typeface="+mn-ea"/>
              </a:rPr>
              <a:t>预算</a:t>
            </a:r>
            <a:r>
              <a:rPr lang="zh-CN" altLang="zh-CN" sz="2000"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0800" dist="50800" dir="5400000" algn="ctr" rotWithShape="0">
                    <a:srgbClr val="000000">
                      <a:alpha val="99000"/>
                    </a:srgbClr>
                  </a:outerShdw>
                </a:effectLst>
                <a:latin typeface="+mn-ea"/>
              </a:rPr>
              <a:t>执行</a:t>
            </a:r>
            <a:r>
              <a:rPr lang="zh-CN" altLang="zh-CN" sz="2000" dirty="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0800" dist="50800" dir="5400000" algn="ctr" rotWithShape="0">
                    <a:srgbClr val="000000">
                      <a:alpha val="99000"/>
                    </a:srgbClr>
                  </a:outerShdw>
                </a:effectLst>
                <a:latin typeface="+mn-ea"/>
              </a:rPr>
              <a:t>情况</a:t>
            </a:r>
            <a:endParaRPr lang="zh-CN" altLang="en-US" sz="2000" dirty="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0800" dist="50800" dir="5400000" algn="ctr" rotWithShape="0">
                  <a:srgbClr val="000000">
                    <a:alpha val="99000"/>
                  </a:srgbClr>
                </a:outerShdw>
              </a:effectLst>
              <a:latin typeface="+mn-ea"/>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1283" y="1455078"/>
            <a:ext cx="1590675" cy="1865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5316" y="1455078"/>
            <a:ext cx="1532555" cy="18316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2" name="矩形 71"/>
          <p:cNvSpPr/>
          <p:nvPr/>
        </p:nvSpPr>
        <p:spPr>
          <a:xfrm>
            <a:off x="3531117" y="3737357"/>
            <a:ext cx="2608903" cy="400110"/>
          </a:xfrm>
          <a:prstGeom prst="rect">
            <a:avLst/>
          </a:prstGeom>
        </p:spPr>
        <p:txBody>
          <a:bodyPr wrap="square">
            <a:spAutoFit/>
          </a:bodyPr>
          <a:lstStyle/>
          <a:p>
            <a:r>
              <a:rPr lang="en-US" altLang="zh-CN" sz="2000"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0800" dist="50800" dir="5400000" algn="ctr" rotWithShape="0">
                    <a:srgbClr val="000000">
                      <a:alpha val="99000"/>
                    </a:srgbClr>
                  </a:outerShdw>
                </a:effectLst>
                <a:latin typeface="+mn-ea"/>
              </a:rPr>
              <a:t>2019</a:t>
            </a:r>
            <a:r>
              <a:rPr lang="zh-CN" altLang="zh-CN" sz="2000"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0800" dist="50800" dir="5400000" algn="ctr" rotWithShape="0">
                    <a:srgbClr val="000000">
                      <a:alpha val="99000"/>
                    </a:srgbClr>
                  </a:outerShdw>
                </a:effectLst>
                <a:latin typeface="+mn-ea"/>
              </a:rPr>
              <a:t>年</a:t>
            </a:r>
            <a:r>
              <a:rPr lang="zh-CN" altLang="en-US" sz="2000"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0800" dist="50800" dir="5400000" algn="ctr" rotWithShape="0">
                    <a:srgbClr val="000000">
                      <a:alpha val="99000"/>
                    </a:srgbClr>
                  </a:outerShdw>
                </a:effectLst>
                <a:latin typeface="+mn-ea"/>
              </a:rPr>
              <a:t>预算安排</a:t>
            </a:r>
            <a:r>
              <a:rPr lang="zh-CN" altLang="zh-CN" sz="2000"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0800" dist="50800" dir="5400000" algn="ctr" rotWithShape="0">
                    <a:srgbClr val="000000">
                      <a:alpha val="99000"/>
                    </a:srgbClr>
                  </a:outerShdw>
                </a:effectLst>
                <a:latin typeface="+mn-ea"/>
              </a:rPr>
              <a:t>情况</a:t>
            </a:r>
            <a:endParaRPr lang="zh-CN" altLang="en-US" sz="2000" dirty="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0800" dist="50800" dir="5400000" algn="ctr" rotWithShape="0">
                  <a:srgbClr val="000000">
                    <a:alpha val="99000"/>
                  </a:srgbClr>
                </a:outerShdw>
              </a:effectLst>
              <a:latin typeface="+mn-ea"/>
            </a:endParaRPr>
          </a:p>
        </p:txBody>
      </p:sp>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47542" y="1455078"/>
            <a:ext cx="1649934" cy="18316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4" name="矩形 73"/>
          <p:cNvSpPr/>
          <p:nvPr/>
        </p:nvSpPr>
        <p:spPr>
          <a:xfrm>
            <a:off x="6745971" y="3744617"/>
            <a:ext cx="1831963" cy="400110"/>
          </a:xfrm>
          <a:prstGeom prst="rect">
            <a:avLst/>
          </a:prstGeom>
        </p:spPr>
        <p:txBody>
          <a:bodyPr wrap="square">
            <a:spAutoFit/>
          </a:bodyPr>
          <a:lstStyle/>
          <a:p>
            <a:r>
              <a:rPr lang="zh-CN" altLang="en-US" sz="2000" dirty="0" smtClean="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0800" dist="50800" dir="5400000" algn="ctr" rotWithShape="0">
                    <a:srgbClr val="000000">
                      <a:alpha val="99000"/>
                    </a:srgbClr>
                  </a:outerShdw>
                </a:effectLst>
                <a:latin typeface="+mn-ea"/>
              </a:rPr>
              <a:t>财政改革进程</a:t>
            </a:r>
            <a:endParaRPr lang="zh-CN" altLang="en-US" sz="2000" dirty="0">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effectLst>
                <a:outerShdw blurRad="50800" dist="50800" dir="5400000" algn="ctr" rotWithShape="0">
                  <a:srgbClr val="000000">
                    <a:alpha val="99000"/>
                  </a:srgbClr>
                </a:outerShdw>
              </a:effectLst>
              <a:latin typeface="+mn-ea"/>
            </a:endParaRPr>
          </a:p>
        </p:txBody>
      </p:sp>
    </p:spTree>
    <p:extLst>
      <p:ext uri="{BB962C8B-B14F-4D97-AF65-F5344CB8AC3E}">
        <p14:creationId xmlns:p14="http://schemas.microsoft.com/office/powerpoint/2010/main" val="3581823000"/>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036"/>
                                        </p:tgtEl>
                                        <p:attrNameLst>
                                          <p:attrName>style.visibility</p:attrName>
                                        </p:attrNameLst>
                                      </p:cBhvr>
                                      <p:to>
                                        <p:strVal val="visible"/>
                                      </p:to>
                                    </p:set>
                                    <p:anim calcmode="lin" valueType="num">
                                      <p:cBhvr>
                                        <p:cTn id="7" dur="500" fill="hold"/>
                                        <p:tgtEl>
                                          <p:spTgt spid="2036"/>
                                        </p:tgtEl>
                                        <p:attrNameLst>
                                          <p:attrName>ppt_w</p:attrName>
                                        </p:attrNameLst>
                                      </p:cBhvr>
                                      <p:tavLst>
                                        <p:tav tm="0">
                                          <p:val>
                                            <p:fltVal val="0"/>
                                          </p:val>
                                        </p:tav>
                                        <p:tav tm="100000">
                                          <p:val>
                                            <p:strVal val="#ppt_w"/>
                                          </p:val>
                                        </p:tav>
                                      </p:tavLst>
                                    </p:anim>
                                    <p:anim calcmode="lin" valueType="num">
                                      <p:cBhvr>
                                        <p:cTn id="8" dur="500" fill="hold"/>
                                        <p:tgtEl>
                                          <p:spTgt spid="2036"/>
                                        </p:tgtEl>
                                        <p:attrNameLst>
                                          <p:attrName>ppt_h</p:attrName>
                                        </p:attrNameLst>
                                      </p:cBhvr>
                                      <p:tavLst>
                                        <p:tav tm="0">
                                          <p:val>
                                            <p:strVal val="#ppt_h"/>
                                          </p:val>
                                        </p:tav>
                                        <p:tav tm="100000">
                                          <p:val>
                                            <p:strVal val="#ppt_h"/>
                                          </p:val>
                                        </p:tav>
                                      </p:tavLst>
                                    </p:anim>
                                  </p:childTnLst>
                                </p:cTn>
                              </p:par>
                              <p:par>
                                <p:cTn id="9" presetID="17" presetClass="entr" presetSubtype="10" fill="hold" nodeType="withEffect">
                                  <p:stCondLst>
                                    <p:cond delay="0"/>
                                  </p:stCondLst>
                                  <p:childTnLst>
                                    <p:set>
                                      <p:cBhvr>
                                        <p:cTn id="10" dur="1" fill="hold">
                                          <p:stCondLst>
                                            <p:cond delay="0"/>
                                          </p:stCondLst>
                                        </p:cTn>
                                        <p:tgtEl>
                                          <p:spTgt spid="2032"/>
                                        </p:tgtEl>
                                        <p:attrNameLst>
                                          <p:attrName>style.visibility</p:attrName>
                                        </p:attrNameLst>
                                      </p:cBhvr>
                                      <p:to>
                                        <p:strVal val="visible"/>
                                      </p:to>
                                    </p:set>
                                    <p:anim calcmode="lin" valueType="num">
                                      <p:cBhvr>
                                        <p:cTn id="11" dur="500" fill="hold"/>
                                        <p:tgtEl>
                                          <p:spTgt spid="2032"/>
                                        </p:tgtEl>
                                        <p:attrNameLst>
                                          <p:attrName>ppt_w</p:attrName>
                                        </p:attrNameLst>
                                      </p:cBhvr>
                                      <p:tavLst>
                                        <p:tav tm="0">
                                          <p:val>
                                            <p:fltVal val="0"/>
                                          </p:val>
                                        </p:tav>
                                        <p:tav tm="100000">
                                          <p:val>
                                            <p:strVal val="#ppt_w"/>
                                          </p:val>
                                        </p:tav>
                                      </p:tavLst>
                                    </p:anim>
                                    <p:anim calcmode="lin" valueType="num">
                                      <p:cBhvr>
                                        <p:cTn id="12" dur="500" fill="hold"/>
                                        <p:tgtEl>
                                          <p:spTgt spid="2032"/>
                                        </p:tgtEl>
                                        <p:attrNameLst>
                                          <p:attrName>ppt_h</p:attrName>
                                        </p:attrNameLst>
                                      </p:cBhvr>
                                      <p:tavLst>
                                        <p:tav tm="0">
                                          <p:val>
                                            <p:strVal val="#ppt_h"/>
                                          </p:val>
                                        </p:tav>
                                        <p:tav tm="100000">
                                          <p:val>
                                            <p:strVal val="#ppt_h"/>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2031"/>
                                        </p:tgtEl>
                                        <p:attrNameLst>
                                          <p:attrName>style.visibility</p:attrName>
                                        </p:attrNameLst>
                                      </p:cBhvr>
                                      <p:to>
                                        <p:strVal val="visible"/>
                                      </p:to>
                                    </p:set>
                                    <p:animEffect transition="in" filter="fade">
                                      <p:cBhvr>
                                        <p:cTn id="15" dur="1000"/>
                                        <p:tgtEl>
                                          <p:spTgt spid="2031"/>
                                        </p:tgtEl>
                                      </p:cBhvr>
                                    </p:animEffect>
                                    <p:anim calcmode="lin" valueType="num">
                                      <p:cBhvr>
                                        <p:cTn id="16" dur="1000" fill="hold"/>
                                        <p:tgtEl>
                                          <p:spTgt spid="2031"/>
                                        </p:tgtEl>
                                        <p:attrNameLst>
                                          <p:attrName>ppt_x</p:attrName>
                                        </p:attrNameLst>
                                      </p:cBhvr>
                                      <p:tavLst>
                                        <p:tav tm="0">
                                          <p:val>
                                            <p:strVal val="#ppt_x"/>
                                          </p:val>
                                        </p:tav>
                                        <p:tav tm="100000">
                                          <p:val>
                                            <p:strVal val="#ppt_x"/>
                                          </p:val>
                                        </p:tav>
                                      </p:tavLst>
                                    </p:anim>
                                    <p:anim calcmode="lin" valueType="num">
                                      <p:cBhvr>
                                        <p:cTn id="17" dur="1000" fill="hold"/>
                                        <p:tgtEl>
                                          <p:spTgt spid="2031"/>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2050"/>
                                        </p:tgtEl>
                                        <p:attrNameLst>
                                          <p:attrName>style.visibility</p:attrName>
                                        </p:attrNameLst>
                                      </p:cBhvr>
                                      <p:to>
                                        <p:strVal val="visible"/>
                                      </p:to>
                                    </p:set>
                                    <p:animEffect transition="in" filter="fade">
                                      <p:cBhvr>
                                        <p:cTn id="22" dur="1000"/>
                                        <p:tgtEl>
                                          <p:spTgt spid="2050"/>
                                        </p:tgtEl>
                                      </p:cBhvr>
                                    </p:animEffect>
                                    <p:anim calcmode="lin" valueType="num">
                                      <p:cBhvr>
                                        <p:cTn id="23" dur="1000" fill="hold"/>
                                        <p:tgtEl>
                                          <p:spTgt spid="2050"/>
                                        </p:tgtEl>
                                        <p:attrNameLst>
                                          <p:attrName>ppt_x</p:attrName>
                                        </p:attrNameLst>
                                      </p:cBhvr>
                                      <p:tavLst>
                                        <p:tav tm="0">
                                          <p:val>
                                            <p:strVal val="#ppt_x"/>
                                          </p:val>
                                        </p:tav>
                                        <p:tav tm="100000">
                                          <p:val>
                                            <p:strVal val="#ppt_x"/>
                                          </p:val>
                                        </p:tav>
                                      </p:tavLst>
                                    </p:anim>
                                    <p:anim calcmode="lin" valueType="num">
                                      <p:cBhvr>
                                        <p:cTn id="24" dur="1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heel(1)">
                                      <p:cBhvr>
                                        <p:cTn id="29" dur="20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051"/>
                                        </p:tgtEl>
                                        <p:attrNameLst>
                                          <p:attrName>style.visibility</p:attrName>
                                        </p:attrNameLst>
                                      </p:cBhvr>
                                      <p:to>
                                        <p:strVal val="visible"/>
                                      </p:to>
                                    </p:set>
                                    <p:animEffect transition="in" filter="fade">
                                      <p:cBhvr>
                                        <p:cTn id="34" dur="2750"/>
                                        <p:tgtEl>
                                          <p:spTgt spid="2051"/>
                                        </p:tgtEl>
                                      </p:cBhvr>
                                    </p:animEffect>
                                    <p:anim calcmode="lin" valueType="num">
                                      <p:cBhvr>
                                        <p:cTn id="35" dur="2750" fill="hold"/>
                                        <p:tgtEl>
                                          <p:spTgt spid="2051"/>
                                        </p:tgtEl>
                                        <p:attrNameLst>
                                          <p:attrName>ppt_x</p:attrName>
                                        </p:attrNameLst>
                                      </p:cBhvr>
                                      <p:tavLst>
                                        <p:tav tm="0">
                                          <p:val>
                                            <p:strVal val="#ppt_x"/>
                                          </p:val>
                                        </p:tav>
                                        <p:tav tm="100000">
                                          <p:val>
                                            <p:strVal val="#ppt_x"/>
                                          </p:val>
                                        </p:tav>
                                      </p:tavLst>
                                    </p:anim>
                                    <p:anim calcmode="lin" valueType="num">
                                      <p:cBhvr>
                                        <p:cTn id="36" dur="2750" fill="hold"/>
                                        <p:tgtEl>
                                          <p:spTgt spid="2051"/>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grpId="0" nodeType="clickEffect">
                                  <p:stCondLst>
                                    <p:cond delay="0"/>
                                  </p:stCondLst>
                                  <p:childTnLst>
                                    <p:set>
                                      <p:cBhvr>
                                        <p:cTn id="40" dur="1" fill="hold">
                                          <p:stCondLst>
                                            <p:cond delay="0"/>
                                          </p:stCondLst>
                                        </p:cTn>
                                        <p:tgtEl>
                                          <p:spTgt spid="72"/>
                                        </p:tgtEl>
                                        <p:attrNameLst>
                                          <p:attrName>style.visibility</p:attrName>
                                        </p:attrNameLst>
                                      </p:cBhvr>
                                      <p:to>
                                        <p:strVal val="visible"/>
                                      </p:to>
                                    </p:set>
                                    <p:animEffect transition="in" filter="wheel(1)">
                                      <p:cBhvr>
                                        <p:cTn id="41" dur="4000"/>
                                        <p:tgtEl>
                                          <p:spTgt spid="72"/>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2052"/>
                                        </p:tgtEl>
                                        <p:attrNameLst>
                                          <p:attrName>style.visibility</p:attrName>
                                        </p:attrNameLst>
                                      </p:cBhvr>
                                      <p:to>
                                        <p:strVal val="visible"/>
                                      </p:to>
                                    </p:set>
                                    <p:animEffect transition="in" filter="fade">
                                      <p:cBhvr>
                                        <p:cTn id="46" dur="1000"/>
                                        <p:tgtEl>
                                          <p:spTgt spid="2052"/>
                                        </p:tgtEl>
                                      </p:cBhvr>
                                    </p:animEffect>
                                    <p:anim calcmode="lin" valueType="num">
                                      <p:cBhvr>
                                        <p:cTn id="47" dur="1000" fill="hold"/>
                                        <p:tgtEl>
                                          <p:spTgt spid="2052"/>
                                        </p:tgtEl>
                                        <p:attrNameLst>
                                          <p:attrName>ppt_x</p:attrName>
                                        </p:attrNameLst>
                                      </p:cBhvr>
                                      <p:tavLst>
                                        <p:tav tm="0">
                                          <p:val>
                                            <p:strVal val="#ppt_x"/>
                                          </p:val>
                                        </p:tav>
                                        <p:tav tm="100000">
                                          <p:val>
                                            <p:strVal val="#ppt_x"/>
                                          </p:val>
                                        </p:tav>
                                      </p:tavLst>
                                    </p:anim>
                                    <p:anim calcmode="lin" valueType="num">
                                      <p:cBhvr>
                                        <p:cTn id="48" dur="1000" fill="hold"/>
                                        <p:tgtEl>
                                          <p:spTgt spid="2052"/>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1" presetClass="entr" presetSubtype="1" fill="hold" grpId="0" nodeType="click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wheel(1)">
                                      <p:cBhvr>
                                        <p:cTn id="53" dur="20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1" grpId="0"/>
      <p:bldP spid="3" grpId="0"/>
      <p:bldP spid="72" grpId="0"/>
      <p:bldP spid="7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p:cNvGrpSpPr>
          <p:nvPr/>
        </p:nvGrpSpPr>
        <p:grpSpPr bwMode="auto">
          <a:xfrm>
            <a:off x="279003" y="298133"/>
            <a:ext cx="1927622" cy="2028825"/>
            <a:chOff x="1072118" y="2010159"/>
            <a:chExt cx="2873858" cy="2564306"/>
          </a:xfrm>
        </p:grpSpPr>
        <p:grpSp>
          <p:nvGrpSpPr>
            <p:cNvPr id="6" name="组合 2117"/>
            <p:cNvGrpSpPr>
              <a:grpSpLocks/>
            </p:cNvGrpSpPr>
            <p:nvPr/>
          </p:nvGrpSpPr>
          <p:grpSpPr bwMode="auto">
            <a:xfrm>
              <a:off x="2887139" y="2010159"/>
              <a:ext cx="1058837" cy="2535186"/>
              <a:chOff x="3018965" y="2007635"/>
              <a:chExt cx="1058837" cy="2535186"/>
            </a:xfrm>
          </p:grpSpPr>
          <p:sp>
            <p:nvSpPr>
              <p:cNvPr id="15" name="Rectangle 98"/>
              <p:cNvSpPr>
                <a:spLocks noChangeArrowheads="1"/>
              </p:cNvSpPr>
              <p:nvPr/>
            </p:nvSpPr>
            <p:spPr bwMode="auto">
              <a:xfrm>
                <a:off x="3596320" y="2572994"/>
                <a:ext cx="481482" cy="1969827"/>
              </a:xfrm>
              <a:prstGeom prst="rect">
                <a:avLst/>
              </a:prstGeom>
              <a:solidFill>
                <a:schemeClr val="bg1">
                  <a:alpha val="7803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6" name="Freeform 99"/>
              <p:cNvSpPr>
                <a:spLocks/>
              </p:cNvSpPr>
              <p:nvPr/>
            </p:nvSpPr>
            <p:spPr bwMode="auto">
              <a:xfrm>
                <a:off x="3595177" y="2007635"/>
                <a:ext cx="482625" cy="565359"/>
              </a:xfrm>
              <a:custGeom>
                <a:avLst/>
                <a:gdLst>
                  <a:gd name="T0" fmla="*/ 2147483647 w 228"/>
                  <a:gd name="T1" fmla="*/ 2147483647 h 224"/>
                  <a:gd name="T2" fmla="*/ 0 w 228"/>
                  <a:gd name="T3" fmla="*/ 0 h 224"/>
                  <a:gd name="T4" fmla="*/ 0 w 228"/>
                  <a:gd name="T5" fmla="*/ 2147483647 h 224"/>
                  <a:gd name="T6" fmla="*/ 2147483647 w 228"/>
                  <a:gd name="T7" fmla="*/ 2147483647 h 2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8" h="224">
                    <a:moveTo>
                      <a:pt x="228" y="224"/>
                    </a:moveTo>
                    <a:lnTo>
                      <a:pt x="0" y="0"/>
                    </a:lnTo>
                    <a:lnTo>
                      <a:pt x="0" y="224"/>
                    </a:lnTo>
                    <a:lnTo>
                      <a:pt x="228" y="224"/>
                    </a:lnTo>
                    <a:close/>
                  </a:path>
                </a:pathLst>
              </a:custGeom>
              <a:solidFill>
                <a:schemeClr val="bg1">
                  <a:alpha val="50195"/>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 name="Freeform 100"/>
              <p:cNvSpPr>
                <a:spLocks/>
              </p:cNvSpPr>
              <p:nvPr/>
            </p:nvSpPr>
            <p:spPr bwMode="auto">
              <a:xfrm>
                <a:off x="3018965" y="2007635"/>
                <a:ext cx="575455" cy="565359"/>
              </a:xfrm>
              <a:custGeom>
                <a:avLst/>
                <a:gdLst>
                  <a:gd name="T0" fmla="*/ 0 w 228"/>
                  <a:gd name="T1" fmla="*/ 0 h 224"/>
                  <a:gd name="T2" fmla="*/ 2147483647 w 228"/>
                  <a:gd name="T3" fmla="*/ 2147483647 h 224"/>
                  <a:gd name="T4" fmla="*/ 0 w 228"/>
                  <a:gd name="T5" fmla="*/ 2147483647 h 224"/>
                  <a:gd name="T6" fmla="*/ 2147483647 w 228"/>
                  <a:gd name="T7" fmla="*/ 2147483647 h 224"/>
                  <a:gd name="T8" fmla="*/ 0 w 228"/>
                  <a:gd name="T9" fmla="*/ 2147483647 h 224"/>
                  <a:gd name="T10" fmla="*/ 2147483647 w 228"/>
                  <a:gd name="T11" fmla="*/ 2147483647 h 224"/>
                  <a:gd name="T12" fmla="*/ 0 w 228"/>
                  <a:gd name="T13" fmla="*/ 2147483647 h 224"/>
                  <a:gd name="T14" fmla="*/ 2147483647 w 228"/>
                  <a:gd name="T15" fmla="*/ 2147483647 h 224"/>
                  <a:gd name="T16" fmla="*/ 0 w 228"/>
                  <a:gd name="T17" fmla="*/ 2147483647 h 224"/>
                  <a:gd name="T18" fmla="*/ 2147483647 w 228"/>
                  <a:gd name="T19" fmla="*/ 2147483647 h 224"/>
                  <a:gd name="T20" fmla="*/ 2147483647 w 228"/>
                  <a:gd name="T21" fmla="*/ 0 h 224"/>
                  <a:gd name="T22" fmla="*/ 0 w 228"/>
                  <a:gd name="T23" fmla="*/ 0 h 2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28" h="224">
                    <a:moveTo>
                      <a:pt x="0" y="0"/>
                    </a:moveTo>
                    <a:lnTo>
                      <a:pt x="34" y="29"/>
                    </a:lnTo>
                    <a:lnTo>
                      <a:pt x="0" y="55"/>
                    </a:lnTo>
                    <a:lnTo>
                      <a:pt x="34" y="84"/>
                    </a:lnTo>
                    <a:lnTo>
                      <a:pt x="0" y="112"/>
                    </a:lnTo>
                    <a:lnTo>
                      <a:pt x="34" y="141"/>
                    </a:lnTo>
                    <a:lnTo>
                      <a:pt x="0" y="169"/>
                    </a:lnTo>
                    <a:lnTo>
                      <a:pt x="34" y="195"/>
                    </a:lnTo>
                    <a:lnTo>
                      <a:pt x="0" y="224"/>
                    </a:lnTo>
                    <a:lnTo>
                      <a:pt x="228" y="224"/>
                    </a:lnTo>
                    <a:lnTo>
                      <a:pt x="228" y="0"/>
                    </a:lnTo>
                    <a:lnTo>
                      <a:pt x="0" y="0"/>
                    </a:lnTo>
                    <a:close/>
                  </a:path>
                </a:pathLst>
              </a:custGeom>
              <a:solidFill>
                <a:schemeClr val="bg1">
                  <a:alpha val="30196"/>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Rectangle 104"/>
            <p:cNvSpPr>
              <a:spLocks noChangeArrowheads="1"/>
            </p:cNvSpPr>
            <p:nvPr/>
          </p:nvSpPr>
          <p:spPr bwMode="auto">
            <a:xfrm>
              <a:off x="1072118" y="2575518"/>
              <a:ext cx="451491" cy="1428541"/>
            </a:xfrm>
            <a:prstGeom prst="rect">
              <a:avLst/>
            </a:prstGeom>
            <a:solidFill>
              <a:schemeClr val="bg1">
                <a:alpha val="7803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8" name="Freeform 105"/>
            <p:cNvSpPr>
              <a:spLocks/>
            </p:cNvSpPr>
            <p:nvPr/>
          </p:nvSpPr>
          <p:spPr bwMode="auto">
            <a:xfrm>
              <a:off x="2191893" y="2010159"/>
              <a:ext cx="449502" cy="565359"/>
            </a:xfrm>
            <a:custGeom>
              <a:avLst/>
              <a:gdLst>
                <a:gd name="T0" fmla="*/ 2147483647 w 226"/>
                <a:gd name="T1" fmla="*/ 2147483647 h 224"/>
                <a:gd name="T2" fmla="*/ 0 w 226"/>
                <a:gd name="T3" fmla="*/ 0 h 224"/>
                <a:gd name="T4" fmla="*/ 0 w 226"/>
                <a:gd name="T5" fmla="*/ 2147483647 h 224"/>
                <a:gd name="T6" fmla="*/ 2147483647 w 226"/>
                <a:gd name="T7" fmla="*/ 2147483647 h 2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6" h="224">
                  <a:moveTo>
                    <a:pt x="226" y="224"/>
                  </a:moveTo>
                  <a:lnTo>
                    <a:pt x="0" y="0"/>
                  </a:lnTo>
                  <a:lnTo>
                    <a:pt x="0" y="224"/>
                  </a:lnTo>
                  <a:lnTo>
                    <a:pt x="226" y="224"/>
                  </a:lnTo>
                  <a:close/>
                </a:path>
              </a:pathLst>
            </a:custGeom>
            <a:solidFill>
              <a:schemeClr val="bg1">
                <a:alpha val="30196"/>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9" name="Freeform 106"/>
            <p:cNvSpPr>
              <a:spLocks/>
            </p:cNvSpPr>
            <p:nvPr/>
          </p:nvSpPr>
          <p:spPr bwMode="auto">
            <a:xfrm>
              <a:off x="1072118" y="4004058"/>
              <a:ext cx="451491" cy="570407"/>
            </a:xfrm>
            <a:custGeom>
              <a:avLst/>
              <a:gdLst>
                <a:gd name="T0" fmla="*/ 2147483647 w 227"/>
                <a:gd name="T1" fmla="*/ 0 h 226"/>
                <a:gd name="T2" fmla="*/ 0 w 227"/>
                <a:gd name="T3" fmla="*/ 0 h 226"/>
                <a:gd name="T4" fmla="*/ 2147483647 w 227"/>
                <a:gd name="T5" fmla="*/ 2147483647 h 226"/>
                <a:gd name="T6" fmla="*/ 2147483647 w 227"/>
                <a:gd name="T7" fmla="*/ 0 h 2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7" h="226">
                  <a:moveTo>
                    <a:pt x="227" y="0"/>
                  </a:moveTo>
                  <a:lnTo>
                    <a:pt x="0" y="0"/>
                  </a:lnTo>
                  <a:lnTo>
                    <a:pt x="227" y="226"/>
                  </a:lnTo>
                  <a:lnTo>
                    <a:pt x="227" y="0"/>
                  </a:lnTo>
                  <a:close/>
                </a:path>
              </a:pathLst>
            </a:custGeom>
            <a:solidFill>
              <a:schemeClr val="bg1">
                <a:alpha val="30196"/>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Freeform 107"/>
            <p:cNvSpPr>
              <a:spLocks/>
            </p:cNvSpPr>
            <p:nvPr/>
          </p:nvSpPr>
          <p:spPr bwMode="auto">
            <a:xfrm>
              <a:off x="2191893" y="4004058"/>
              <a:ext cx="449502" cy="570407"/>
            </a:xfrm>
            <a:custGeom>
              <a:avLst/>
              <a:gdLst>
                <a:gd name="T0" fmla="*/ 0 w 226"/>
                <a:gd name="T1" fmla="*/ 2147483647 h 226"/>
                <a:gd name="T2" fmla="*/ 2147483647 w 226"/>
                <a:gd name="T3" fmla="*/ 0 h 226"/>
                <a:gd name="T4" fmla="*/ 0 w 226"/>
                <a:gd name="T5" fmla="*/ 0 h 226"/>
                <a:gd name="T6" fmla="*/ 0 w 226"/>
                <a:gd name="T7" fmla="*/ 2147483647 h 22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6" h="226">
                  <a:moveTo>
                    <a:pt x="0" y="226"/>
                  </a:moveTo>
                  <a:lnTo>
                    <a:pt x="226" y="0"/>
                  </a:lnTo>
                  <a:lnTo>
                    <a:pt x="0" y="0"/>
                  </a:lnTo>
                  <a:lnTo>
                    <a:pt x="0" y="226"/>
                  </a:lnTo>
                  <a:close/>
                </a:path>
              </a:pathLst>
            </a:custGeom>
            <a:solidFill>
              <a:schemeClr val="bg1">
                <a:alpha val="30196"/>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1" name="Freeform 108"/>
            <p:cNvSpPr>
              <a:spLocks/>
            </p:cNvSpPr>
            <p:nvPr/>
          </p:nvSpPr>
          <p:spPr bwMode="auto">
            <a:xfrm>
              <a:off x="1072118" y="2010159"/>
              <a:ext cx="451491" cy="565359"/>
            </a:xfrm>
            <a:custGeom>
              <a:avLst/>
              <a:gdLst>
                <a:gd name="T0" fmla="*/ 2147483647 w 227"/>
                <a:gd name="T1" fmla="*/ 0 h 224"/>
                <a:gd name="T2" fmla="*/ 0 w 227"/>
                <a:gd name="T3" fmla="*/ 2147483647 h 224"/>
                <a:gd name="T4" fmla="*/ 2147483647 w 227"/>
                <a:gd name="T5" fmla="*/ 2147483647 h 224"/>
                <a:gd name="T6" fmla="*/ 2147483647 w 227"/>
                <a:gd name="T7" fmla="*/ 0 h 2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7" h="224">
                  <a:moveTo>
                    <a:pt x="227" y="0"/>
                  </a:moveTo>
                  <a:lnTo>
                    <a:pt x="0" y="224"/>
                  </a:lnTo>
                  <a:lnTo>
                    <a:pt x="227" y="224"/>
                  </a:lnTo>
                  <a:lnTo>
                    <a:pt x="227" y="0"/>
                  </a:lnTo>
                  <a:close/>
                </a:path>
              </a:pathLst>
            </a:custGeom>
            <a:solidFill>
              <a:schemeClr val="bg1">
                <a:alpha val="30196"/>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 name="Rectangle 109"/>
            <p:cNvSpPr>
              <a:spLocks noChangeArrowheads="1"/>
            </p:cNvSpPr>
            <p:nvPr/>
          </p:nvSpPr>
          <p:spPr bwMode="auto">
            <a:xfrm>
              <a:off x="2191893" y="2575518"/>
              <a:ext cx="449502" cy="1428541"/>
            </a:xfrm>
            <a:prstGeom prst="rect">
              <a:avLst/>
            </a:prstGeom>
            <a:solidFill>
              <a:schemeClr val="bg1">
                <a:alpha val="78038"/>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3" name="Rectangle 110"/>
            <p:cNvSpPr>
              <a:spLocks noChangeArrowheads="1"/>
            </p:cNvSpPr>
            <p:nvPr/>
          </p:nvSpPr>
          <p:spPr bwMode="auto">
            <a:xfrm>
              <a:off x="1523608" y="2010159"/>
              <a:ext cx="668286" cy="565359"/>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sp>
          <p:nvSpPr>
            <p:cNvPr id="14" name="Rectangle 111"/>
            <p:cNvSpPr>
              <a:spLocks noChangeArrowheads="1"/>
            </p:cNvSpPr>
            <p:nvPr/>
          </p:nvSpPr>
          <p:spPr bwMode="auto">
            <a:xfrm>
              <a:off x="1523608" y="4004058"/>
              <a:ext cx="668286" cy="570407"/>
            </a:xfrm>
            <a:prstGeom prst="rect">
              <a:avLst/>
            </a:prstGeom>
            <a:solidFill>
              <a:schemeClr val="bg1">
                <a:alpha val="50195"/>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grpSp>
      <p:sp>
        <p:nvSpPr>
          <p:cNvPr id="18" name="文本框 17"/>
          <p:cNvSpPr txBox="1">
            <a:spLocks noChangeArrowheads="1"/>
          </p:cNvSpPr>
          <p:nvPr/>
        </p:nvSpPr>
        <p:spPr bwMode="auto">
          <a:xfrm>
            <a:off x="2639683" y="649965"/>
            <a:ext cx="6330146"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4950" dirty="0" smtClean="0">
                <a:solidFill>
                  <a:schemeClr val="bg1"/>
                </a:solidFill>
                <a:latin typeface="微软雅黑" pitchFamily="34" charset="-122"/>
                <a:ea typeface="微软雅黑" pitchFamily="34" charset="-122"/>
              </a:rPr>
              <a:t>2018</a:t>
            </a:r>
            <a:r>
              <a:rPr lang="zh-CN" altLang="en-US" sz="4950" dirty="0" smtClean="0">
                <a:solidFill>
                  <a:schemeClr val="bg1"/>
                </a:solidFill>
                <a:latin typeface="微软雅黑" pitchFamily="34" charset="-122"/>
                <a:ea typeface="微软雅黑" pitchFamily="34" charset="-122"/>
              </a:rPr>
              <a:t>年预算执行情况</a:t>
            </a:r>
            <a:endParaRPr lang="zh-CN" altLang="en-US" sz="4950" dirty="0">
              <a:solidFill>
                <a:schemeClr val="bg1"/>
              </a:solidFill>
              <a:latin typeface="微软雅黑" pitchFamily="34" charset="-122"/>
              <a:ea typeface="微软雅黑" pitchFamily="34" charset="-122"/>
            </a:endParaRPr>
          </a:p>
        </p:txBody>
      </p:sp>
      <p:sp>
        <p:nvSpPr>
          <p:cNvPr id="19" name="文本框 18"/>
          <p:cNvSpPr txBox="1">
            <a:spLocks noChangeArrowheads="1"/>
          </p:cNvSpPr>
          <p:nvPr/>
        </p:nvSpPr>
        <p:spPr bwMode="auto">
          <a:xfrm>
            <a:off x="3551363" y="2295475"/>
            <a:ext cx="50495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en-US" altLang="zh-CN"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1.2018</a:t>
            </a:r>
            <a:r>
              <a:rPr lang="zh-CN" altLang="zh-CN"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年收入</a:t>
            </a:r>
            <a:r>
              <a:rPr lang="zh-CN" altLang="zh-CN"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完成情况</a:t>
            </a:r>
            <a:endParaRPr lang="zh-CN" alt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itchFamily="34" charset="-122"/>
              <a:ea typeface="微软雅黑" pitchFamily="34" charset="-122"/>
            </a:endParaRPr>
          </a:p>
        </p:txBody>
      </p:sp>
      <p:grpSp>
        <p:nvGrpSpPr>
          <p:cNvPr id="20" name="组合 19"/>
          <p:cNvGrpSpPr/>
          <p:nvPr/>
        </p:nvGrpSpPr>
        <p:grpSpPr>
          <a:xfrm>
            <a:off x="4663040" y="1711931"/>
            <a:ext cx="3636449" cy="583544"/>
            <a:chOff x="2010225" y="4867691"/>
            <a:chExt cx="5421087" cy="869927"/>
          </a:xfrm>
          <a:solidFill>
            <a:schemeClr val="bg1"/>
          </a:solidFill>
        </p:grpSpPr>
        <p:sp>
          <p:nvSpPr>
            <p:cNvPr id="21" name="Freeform 63"/>
            <p:cNvSpPr>
              <a:spLocks/>
            </p:cNvSpPr>
            <p:nvPr/>
          </p:nvSpPr>
          <p:spPr bwMode="auto">
            <a:xfrm>
              <a:off x="5452985" y="5280823"/>
              <a:ext cx="1978327" cy="47023"/>
            </a:xfrm>
            <a:custGeom>
              <a:avLst/>
              <a:gdLst>
                <a:gd name="T0" fmla="*/ 0 w 589"/>
                <a:gd name="T1" fmla="*/ 0 h 14"/>
                <a:gd name="T2" fmla="*/ 589 w 589"/>
                <a:gd name="T3" fmla="*/ 2 h 14"/>
                <a:gd name="T4" fmla="*/ 0 w 589"/>
                <a:gd name="T5" fmla="*/ 14 h 14"/>
                <a:gd name="T6" fmla="*/ 0 w 589"/>
                <a:gd name="T7" fmla="*/ 0 h 14"/>
              </a:gdLst>
              <a:ahLst/>
              <a:cxnLst>
                <a:cxn ang="0">
                  <a:pos x="T0" y="T1"/>
                </a:cxn>
                <a:cxn ang="0">
                  <a:pos x="T2" y="T3"/>
                </a:cxn>
                <a:cxn ang="0">
                  <a:pos x="T4" y="T5"/>
                </a:cxn>
                <a:cxn ang="0">
                  <a:pos x="T6" y="T7"/>
                </a:cxn>
              </a:cxnLst>
              <a:rect l="0" t="0" r="r" b="b"/>
              <a:pathLst>
                <a:path w="589" h="14">
                  <a:moveTo>
                    <a:pt x="0" y="0"/>
                  </a:moveTo>
                  <a:lnTo>
                    <a:pt x="589" y="2"/>
                  </a:lnTo>
                  <a:lnTo>
                    <a:pt x="0" y="14"/>
                  </a:lnTo>
                  <a:lnTo>
                    <a:pt x="0" y="0"/>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2" name="Freeform 64"/>
            <p:cNvSpPr>
              <a:spLocks/>
            </p:cNvSpPr>
            <p:nvPr/>
          </p:nvSpPr>
          <p:spPr bwMode="auto">
            <a:xfrm>
              <a:off x="2010225" y="5270746"/>
              <a:ext cx="1978327" cy="57099"/>
            </a:xfrm>
            <a:custGeom>
              <a:avLst/>
              <a:gdLst>
                <a:gd name="T0" fmla="*/ 589 w 589"/>
                <a:gd name="T1" fmla="*/ 17 h 17"/>
                <a:gd name="T2" fmla="*/ 0 w 589"/>
                <a:gd name="T3" fmla="*/ 0 h 17"/>
                <a:gd name="T4" fmla="*/ 589 w 589"/>
                <a:gd name="T5" fmla="*/ 3 h 17"/>
                <a:gd name="T6" fmla="*/ 589 w 589"/>
                <a:gd name="T7" fmla="*/ 17 h 17"/>
              </a:gdLst>
              <a:ahLst/>
              <a:cxnLst>
                <a:cxn ang="0">
                  <a:pos x="T0" y="T1"/>
                </a:cxn>
                <a:cxn ang="0">
                  <a:pos x="T2" y="T3"/>
                </a:cxn>
                <a:cxn ang="0">
                  <a:pos x="T4" y="T5"/>
                </a:cxn>
                <a:cxn ang="0">
                  <a:pos x="T6" y="T7"/>
                </a:cxn>
              </a:cxnLst>
              <a:rect l="0" t="0" r="r" b="b"/>
              <a:pathLst>
                <a:path w="589" h="17">
                  <a:moveTo>
                    <a:pt x="589" y="17"/>
                  </a:moveTo>
                  <a:lnTo>
                    <a:pt x="0" y="0"/>
                  </a:lnTo>
                  <a:lnTo>
                    <a:pt x="589" y="3"/>
                  </a:lnTo>
                  <a:lnTo>
                    <a:pt x="589" y="17"/>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3" name="Freeform 65"/>
            <p:cNvSpPr>
              <a:spLocks/>
            </p:cNvSpPr>
            <p:nvPr/>
          </p:nvSpPr>
          <p:spPr bwMode="auto">
            <a:xfrm>
              <a:off x="3978476" y="5240517"/>
              <a:ext cx="614659" cy="497101"/>
            </a:xfrm>
            <a:custGeom>
              <a:avLst/>
              <a:gdLst>
                <a:gd name="T0" fmla="*/ 61 w 77"/>
                <a:gd name="T1" fmla="*/ 15 h 62"/>
                <a:gd name="T2" fmla="*/ 28 w 77"/>
                <a:gd name="T3" fmla="*/ 2 h 62"/>
                <a:gd name="T4" fmla="*/ 1 w 77"/>
                <a:gd name="T5" fmla="*/ 24 h 62"/>
                <a:gd name="T6" fmla="*/ 20 w 77"/>
                <a:gd name="T7" fmla="*/ 34 h 62"/>
                <a:gd name="T8" fmla="*/ 48 w 77"/>
                <a:gd name="T9" fmla="*/ 20 h 62"/>
                <a:gd name="T10" fmla="*/ 57 w 77"/>
                <a:gd name="T11" fmla="*/ 13 h 62"/>
                <a:gd name="T12" fmla="*/ 56 w 77"/>
                <a:gd name="T13" fmla="*/ 12 h 62"/>
                <a:gd name="T14" fmla="*/ 20 w 77"/>
                <a:gd name="T15" fmla="*/ 33 h 62"/>
                <a:gd name="T16" fmla="*/ 2 w 77"/>
                <a:gd name="T17" fmla="*/ 23 h 62"/>
                <a:gd name="T18" fmla="*/ 28 w 77"/>
                <a:gd name="T19" fmla="*/ 3 h 62"/>
                <a:gd name="T20" fmla="*/ 60 w 77"/>
                <a:gd name="T21" fmla="*/ 16 h 62"/>
                <a:gd name="T22" fmla="*/ 60 w 77"/>
                <a:gd name="T23" fmla="*/ 49 h 62"/>
                <a:gd name="T24" fmla="*/ 35 w 77"/>
                <a:gd name="T25" fmla="*/ 45 h 62"/>
                <a:gd name="T26" fmla="*/ 61 w 77"/>
                <a:gd name="T27" fmla="*/ 50 h 62"/>
                <a:gd name="T28" fmla="*/ 61 w 77"/>
                <a:gd name="T29"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62">
                  <a:moveTo>
                    <a:pt x="61" y="15"/>
                  </a:moveTo>
                  <a:cubicBezTo>
                    <a:pt x="61" y="15"/>
                    <a:pt x="51" y="1"/>
                    <a:pt x="28" y="2"/>
                  </a:cubicBezTo>
                  <a:cubicBezTo>
                    <a:pt x="28" y="2"/>
                    <a:pt x="1" y="4"/>
                    <a:pt x="1" y="24"/>
                  </a:cubicBezTo>
                  <a:cubicBezTo>
                    <a:pt x="1" y="24"/>
                    <a:pt x="2" y="35"/>
                    <a:pt x="20" y="34"/>
                  </a:cubicBezTo>
                  <a:cubicBezTo>
                    <a:pt x="20" y="34"/>
                    <a:pt x="29" y="34"/>
                    <a:pt x="48" y="20"/>
                  </a:cubicBezTo>
                  <a:cubicBezTo>
                    <a:pt x="48" y="20"/>
                    <a:pt x="52" y="17"/>
                    <a:pt x="57" y="13"/>
                  </a:cubicBezTo>
                  <a:cubicBezTo>
                    <a:pt x="56" y="12"/>
                    <a:pt x="56" y="12"/>
                    <a:pt x="56" y="12"/>
                  </a:cubicBezTo>
                  <a:cubicBezTo>
                    <a:pt x="56" y="12"/>
                    <a:pt x="31" y="33"/>
                    <a:pt x="20" y="33"/>
                  </a:cubicBezTo>
                  <a:cubicBezTo>
                    <a:pt x="20" y="33"/>
                    <a:pt x="3" y="36"/>
                    <a:pt x="2" y="23"/>
                  </a:cubicBezTo>
                  <a:cubicBezTo>
                    <a:pt x="2" y="23"/>
                    <a:pt x="0" y="5"/>
                    <a:pt x="28" y="3"/>
                  </a:cubicBezTo>
                  <a:cubicBezTo>
                    <a:pt x="28" y="3"/>
                    <a:pt x="46" y="0"/>
                    <a:pt x="60" y="16"/>
                  </a:cubicBezTo>
                  <a:cubicBezTo>
                    <a:pt x="60" y="16"/>
                    <a:pt x="76" y="33"/>
                    <a:pt x="60" y="49"/>
                  </a:cubicBezTo>
                  <a:cubicBezTo>
                    <a:pt x="60" y="49"/>
                    <a:pt x="48" y="61"/>
                    <a:pt x="35" y="45"/>
                  </a:cubicBezTo>
                  <a:cubicBezTo>
                    <a:pt x="35" y="45"/>
                    <a:pt x="44" y="62"/>
                    <a:pt x="61" y="50"/>
                  </a:cubicBezTo>
                  <a:cubicBezTo>
                    <a:pt x="61" y="50"/>
                    <a:pt x="77" y="36"/>
                    <a:pt x="61" y="15"/>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4" name="Freeform 66"/>
            <p:cNvSpPr>
              <a:spLocks/>
            </p:cNvSpPr>
            <p:nvPr/>
          </p:nvSpPr>
          <p:spPr bwMode="auto">
            <a:xfrm>
              <a:off x="4441989" y="5264029"/>
              <a:ext cx="191451" cy="70535"/>
            </a:xfrm>
            <a:custGeom>
              <a:avLst/>
              <a:gdLst>
                <a:gd name="T0" fmla="*/ 0 w 24"/>
                <a:gd name="T1" fmla="*/ 8 h 9"/>
                <a:gd name="T2" fmla="*/ 24 w 24"/>
                <a:gd name="T3" fmla="*/ 5 h 9"/>
                <a:gd name="T4" fmla="*/ 1 w 24"/>
                <a:gd name="T5" fmla="*/ 9 h 9"/>
                <a:gd name="T6" fmla="*/ 0 w 24"/>
                <a:gd name="T7" fmla="*/ 8 h 9"/>
              </a:gdLst>
              <a:ahLst/>
              <a:cxnLst>
                <a:cxn ang="0">
                  <a:pos x="T0" y="T1"/>
                </a:cxn>
                <a:cxn ang="0">
                  <a:pos x="T2" y="T3"/>
                </a:cxn>
                <a:cxn ang="0">
                  <a:pos x="T4" y="T5"/>
                </a:cxn>
                <a:cxn ang="0">
                  <a:pos x="T6" y="T7"/>
                </a:cxn>
              </a:cxnLst>
              <a:rect l="0" t="0" r="r" b="b"/>
              <a:pathLst>
                <a:path w="24" h="9">
                  <a:moveTo>
                    <a:pt x="0" y="8"/>
                  </a:moveTo>
                  <a:cubicBezTo>
                    <a:pt x="0" y="8"/>
                    <a:pt x="13" y="0"/>
                    <a:pt x="24" y="5"/>
                  </a:cubicBezTo>
                  <a:cubicBezTo>
                    <a:pt x="24" y="5"/>
                    <a:pt x="14" y="1"/>
                    <a:pt x="1" y="9"/>
                  </a:cubicBezTo>
                  <a:lnTo>
                    <a:pt x="0" y="8"/>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5" name="Freeform 67"/>
            <p:cNvSpPr>
              <a:spLocks/>
            </p:cNvSpPr>
            <p:nvPr/>
          </p:nvSpPr>
          <p:spPr bwMode="auto">
            <a:xfrm>
              <a:off x="4156492" y="5287540"/>
              <a:ext cx="564277" cy="258627"/>
            </a:xfrm>
            <a:custGeom>
              <a:avLst/>
              <a:gdLst>
                <a:gd name="T0" fmla="*/ 0 w 71"/>
                <a:gd name="T1" fmla="*/ 30 h 32"/>
                <a:gd name="T2" fmla="*/ 13 w 71"/>
                <a:gd name="T3" fmla="*/ 26 h 32"/>
                <a:gd name="T4" fmla="*/ 38 w 71"/>
                <a:gd name="T5" fmla="*/ 10 h 32"/>
                <a:gd name="T6" fmla="*/ 64 w 71"/>
                <a:gd name="T7" fmla="*/ 4 h 32"/>
                <a:gd name="T8" fmla="*/ 70 w 71"/>
                <a:gd name="T9" fmla="*/ 13 h 32"/>
                <a:gd name="T10" fmla="*/ 63 w 71"/>
                <a:gd name="T11" fmla="*/ 21 h 32"/>
                <a:gd name="T12" fmla="*/ 55 w 71"/>
                <a:gd name="T13" fmla="*/ 16 h 32"/>
                <a:gd name="T14" fmla="*/ 59 w 71"/>
                <a:gd name="T15" fmla="*/ 20 h 32"/>
                <a:gd name="T16" fmla="*/ 63 w 71"/>
                <a:gd name="T17" fmla="*/ 20 h 32"/>
                <a:gd name="T18" fmla="*/ 70 w 71"/>
                <a:gd name="T19" fmla="*/ 13 h 32"/>
                <a:gd name="T20" fmla="*/ 64 w 71"/>
                <a:gd name="T21" fmla="*/ 5 h 32"/>
                <a:gd name="T22" fmla="*/ 39 w 71"/>
                <a:gd name="T23" fmla="*/ 11 h 32"/>
                <a:gd name="T24" fmla="*/ 14 w 71"/>
                <a:gd name="T25" fmla="*/ 28 h 32"/>
                <a:gd name="T26" fmla="*/ 0 w 71"/>
                <a:gd name="T2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 h="32">
                  <a:moveTo>
                    <a:pt x="0" y="30"/>
                  </a:moveTo>
                  <a:cubicBezTo>
                    <a:pt x="0" y="30"/>
                    <a:pt x="4" y="32"/>
                    <a:pt x="13" y="26"/>
                  </a:cubicBezTo>
                  <a:cubicBezTo>
                    <a:pt x="38" y="10"/>
                    <a:pt x="38" y="10"/>
                    <a:pt x="38" y="10"/>
                  </a:cubicBezTo>
                  <a:cubicBezTo>
                    <a:pt x="38" y="10"/>
                    <a:pt x="55" y="0"/>
                    <a:pt x="64" y="4"/>
                  </a:cubicBezTo>
                  <a:cubicBezTo>
                    <a:pt x="64" y="4"/>
                    <a:pt x="71" y="6"/>
                    <a:pt x="70" y="13"/>
                  </a:cubicBezTo>
                  <a:cubicBezTo>
                    <a:pt x="70" y="13"/>
                    <a:pt x="71" y="20"/>
                    <a:pt x="63" y="21"/>
                  </a:cubicBezTo>
                  <a:cubicBezTo>
                    <a:pt x="63" y="21"/>
                    <a:pt x="55" y="22"/>
                    <a:pt x="55" y="16"/>
                  </a:cubicBezTo>
                  <a:cubicBezTo>
                    <a:pt x="55" y="16"/>
                    <a:pt x="57" y="16"/>
                    <a:pt x="59" y="20"/>
                  </a:cubicBezTo>
                  <a:cubicBezTo>
                    <a:pt x="59" y="20"/>
                    <a:pt x="61" y="21"/>
                    <a:pt x="63" y="20"/>
                  </a:cubicBezTo>
                  <a:cubicBezTo>
                    <a:pt x="63" y="20"/>
                    <a:pt x="70" y="19"/>
                    <a:pt x="70" y="13"/>
                  </a:cubicBezTo>
                  <a:cubicBezTo>
                    <a:pt x="70" y="13"/>
                    <a:pt x="70" y="7"/>
                    <a:pt x="64" y="5"/>
                  </a:cubicBezTo>
                  <a:cubicBezTo>
                    <a:pt x="64" y="5"/>
                    <a:pt x="54" y="1"/>
                    <a:pt x="39" y="11"/>
                  </a:cubicBezTo>
                  <a:cubicBezTo>
                    <a:pt x="39" y="11"/>
                    <a:pt x="18" y="26"/>
                    <a:pt x="14" y="28"/>
                  </a:cubicBezTo>
                  <a:cubicBezTo>
                    <a:pt x="14" y="28"/>
                    <a:pt x="6" y="32"/>
                    <a:pt x="0" y="30"/>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6" name="Freeform 68"/>
            <p:cNvSpPr>
              <a:spLocks/>
            </p:cNvSpPr>
            <p:nvPr/>
          </p:nvSpPr>
          <p:spPr bwMode="auto">
            <a:xfrm>
              <a:off x="4616646" y="5455480"/>
              <a:ext cx="10076" cy="33588"/>
            </a:xfrm>
            <a:custGeom>
              <a:avLst/>
              <a:gdLst>
                <a:gd name="T0" fmla="*/ 0 w 1"/>
                <a:gd name="T1" fmla="*/ 0 h 4"/>
                <a:gd name="T2" fmla="*/ 1 w 1"/>
                <a:gd name="T3" fmla="*/ 0 h 4"/>
                <a:gd name="T4" fmla="*/ 0 w 1"/>
                <a:gd name="T5" fmla="*/ 4 h 4"/>
                <a:gd name="T6" fmla="*/ 0 w 1"/>
                <a:gd name="T7" fmla="*/ 0 h 4"/>
              </a:gdLst>
              <a:ahLst/>
              <a:cxnLst>
                <a:cxn ang="0">
                  <a:pos x="T0" y="T1"/>
                </a:cxn>
                <a:cxn ang="0">
                  <a:pos x="T2" y="T3"/>
                </a:cxn>
                <a:cxn ang="0">
                  <a:pos x="T4" y="T5"/>
                </a:cxn>
                <a:cxn ang="0">
                  <a:pos x="T6" y="T7"/>
                </a:cxn>
              </a:cxnLst>
              <a:rect l="0" t="0" r="r" b="b"/>
              <a:pathLst>
                <a:path w="1" h="4">
                  <a:moveTo>
                    <a:pt x="0" y="0"/>
                  </a:moveTo>
                  <a:cubicBezTo>
                    <a:pt x="1" y="0"/>
                    <a:pt x="1" y="0"/>
                    <a:pt x="1" y="0"/>
                  </a:cubicBezTo>
                  <a:cubicBezTo>
                    <a:pt x="1" y="0"/>
                    <a:pt x="1" y="2"/>
                    <a:pt x="0" y="4"/>
                  </a:cubicBezTo>
                  <a:cubicBezTo>
                    <a:pt x="0" y="4"/>
                    <a:pt x="1" y="1"/>
                    <a:pt x="0" y="0"/>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7" name="Freeform 69"/>
            <p:cNvSpPr>
              <a:spLocks/>
            </p:cNvSpPr>
            <p:nvPr/>
          </p:nvSpPr>
          <p:spPr bwMode="auto">
            <a:xfrm>
              <a:off x="3988552" y="4867691"/>
              <a:ext cx="604582" cy="490383"/>
            </a:xfrm>
            <a:custGeom>
              <a:avLst/>
              <a:gdLst>
                <a:gd name="T0" fmla="*/ 61 w 76"/>
                <a:gd name="T1" fmla="*/ 46 h 61"/>
                <a:gd name="T2" fmla="*/ 29 w 76"/>
                <a:gd name="T3" fmla="*/ 61 h 61"/>
                <a:gd name="T4" fmla="*/ 1 w 76"/>
                <a:gd name="T5" fmla="*/ 41 h 61"/>
                <a:gd name="T6" fmla="*/ 19 w 76"/>
                <a:gd name="T7" fmla="*/ 29 h 61"/>
                <a:gd name="T8" fmla="*/ 47 w 76"/>
                <a:gd name="T9" fmla="*/ 41 h 61"/>
                <a:gd name="T10" fmla="*/ 57 w 76"/>
                <a:gd name="T11" fmla="*/ 47 h 61"/>
                <a:gd name="T12" fmla="*/ 57 w 76"/>
                <a:gd name="T13" fmla="*/ 49 h 61"/>
                <a:gd name="T14" fmla="*/ 19 w 76"/>
                <a:gd name="T15" fmla="*/ 30 h 61"/>
                <a:gd name="T16" fmla="*/ 2 w 76"/>
                <a:gd name="T17" fmla="*/ 41 h 61"/>
                <a:gd name="T18" fmla="*/ 29 w 76"/>
                <a:gd name="T19" fmla="*/ 59 h 61"/>
                <a:gd name="T20" fmla="*/ 60 w 76"/>
                <a:gd name="T21" fmla="*/ 45 h 61"/>
                <a:gd name="T22" fmla="*/ 57 w 76"/>
                <a:gd name="T23" fmla="*/ 12 h 61"/>
                <a:gd name="T24" fmla="*/ 33 w 76"/>
                <a:gd name="T25" fmla="*/ 18 h 61"/>
                <a:gd name="T26" fmla="*/ 58 w 76"/>
                <a:gd name="T27" fmla="*/ 11 h 61"/>
                <a:gd name="T28" fmla="*/ 61 w 76"/>
                <a:gd name="T29"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61">
                  <a:moveTo>
                    <a:pt x="61" y="46"/>
                  </a:moveTo>
                  <a:cubicBezTo>
                    <a:pt x="61" y="46"/>
                    <a:pt x="52" y="60"/>
                    <a:pt x="29" y="61"/>
                  </a:cubicBezTo>
                  <a:cubicBezTo>
                    <a:pt x="29" y="61"/>
                    <a:pt x="2" y="61"/>
                    <a:pt x="1" y="41"/>
                  </a:cubicBezTo>
                  <a:cubicBezTo>
                    <a:pt x="1" y="41"/>
                    <a:pt x="1" y="29"/>
                    <a:pt x="19" y="29"/>
                  </a:cubicBezTo>
                  <a:cubicBezTo>
                    <a:pt x="19" y="29"/>
                    <a:pt x="28" y="28"/>
                    <a:pt x="47" y="41"/>
                  </a:cubicBezTo>
                  <a:cubicBezTo>
                    <a:pt x="47" y="41"/>
                    <a:pt x="52" y="44"/>
                    <a:pt x="57" y="47"/>
                  </a:cubicBezTo>
                  <a:cubicBezTo>
                    <a:pt x="57" y="49"/>
                    <a:pt x="57" y="49"/>
                    <a:pt x="57" y="49"/>
                  </a:cubicBezTo>
                  <a:cubicBezTo>
                    <a:pt x="57" y="49"/>
                    <a:pt x="30" y="30"/>
                    <a:pt x="19" y="30"/>
                  </a:cubicBezTo>
                  <a:cubicBezTo>
                    <a:pt x="19" y="30"/>
                    <a:pt x="2" y="29"/>
                    <a:pt x="2" y="41"/>
                  </a:cubicBezTo>
                  <a:cubicBezTo>
                    <a:pt x="2" y="41"/>
                    <a:pt x="0" y="59"/>
                    <a:pt x="29" y="59"/>
                  </a:cubicBezTo>
                  <a:cubicBezTo>
                    <a:pt x="29" y="59"/>
                    <a:pt x="47" y="61"/>
                    <a:pt x="60" y="45"/>
                  </a:cubicBezTo>
                  <a:cubicBezTo>
                    <a:pt x="60" y="45"/>
                    <a:pt x="75" y="27"/>
                    <a:pt x="57" y="12"/>
                  </a:cubicBezTo>
                  <a:cubicBezTo>
                    <a:pt x="57" y="12"/>
                    <a:pt x="45" y="0"/>
                    <a:pt x="33" y="18"/>
                  </a:cubicBezTo>
                  <a:cubicBezTo>
                    <a:pt x="33" y="18"/>
                    <a:pt x="41" y="0"/>
                    <a:pt x="58" y="11"/>
                  </a:cubicBezTo>
                  <a:cubicBezTo>
                    <a:pt x="58" y="11"/>
                    <a:pt x="76" y="24"/>
                    <a:pt x="61" y="46"/>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8" name="Freeform 70"/>
            <p:cNvSpPr>
              <a:spLocks/>
            </p:cNvSpPr>
            <p:nvPr/>
          </p:nvSpPr>
          <p:spPr bwMode="auto">
            <a:xfrm>
              <a:off x="4458783" y="5264029"/>
              <a:ext cx="181375" cy="63817"/>
            </a:xfrm>
            <a:custGeom>
              <a:avLst/>
              <a:gdLst>
                <a:gd name="T0" fmla="*/ 0 w 23"/>
                <a:gd name="T1" fmla="*/ 1 h 8"/>
                <a:gd name="T2" fmla="*/ 23 w 23"/>
                <a:gd name="T3" fmla="*/ 2 h 8"/>
                <a:gd name="T4" fmla="*/ 0 w 23"/>
                <a:gd name="T5" fmla="*/ 0 h 8"/>
                <a:gd name="T6" fmla="*/ 0 w 23"/>
                <a:gd name="T7" fmla="*/ 1 h 8"/>
              </a:gdLst>
              <a:ahLst/>
              <a:cxnLst>
                <a:cxn ang="0">
                  <a:pos x="T0" y="T1"/>
                </a:cxn>
                <a:cxn ang="0">
                  <a:pos x="T2" y="T3"/>
                </a:cxn>
                <a:cxn ang="0">
                  <a:pos x="T4" y="T5"/>
                </a:cxn>
                <a:cxn ang="0">
                  <a:pos x="T6" y="T7"/>
                </a:cxn>
              </a:cxnLst>
              <a:rect l="0" t="0" r="r" b="b"/>
              <a:pathLst>
                <a:path w="23" h="8">
                  <a:moveTo>
                    <a:pt x="0" y="1"/>
                  </a:moveTo>
                  <a:cubicBezTo>
                    <a:pt x="0" y="1"/>
                    <a:pt x="13" y="8"/>
                    <a:pt x="23" y="2"/>
                  </a:cubicBezTo>
                  <a:cubicBezTo>
                    <a:pt x="23" y="2"/>
                    <a:pt x="14" y="7"/>
                    <a:pt x="0" y="0"/>
                  </a:cubicBezTo>
                  <a:lnTo>
                    <a:pt x="0" y="1"/>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9" name="Freeform 71"/>
            <p:cNvSpPr>
              <a:spLocks/>
            </p:cNvSpPr>
            <p:nvPr/>
          </p:nvSpPr>
          <p:spPr bwMode="auto">
            <a:xfrm>
              <a:off x="4156492" y="5062501"/>
              <a:ext cx="570994" cy="241833"/>
            </a:xfrm>
            <a:custGeom>
              <a:avLst/>
              <a:gdLst>
                <a:gd name="T0" fmla="*/ 0 w 72"/>
                <a:gd name="T1" fmla="*/ 3 h 30"/>
                <a:gd name="T2" fmla="*/ 13 w 72"/>
                <a:gd name="T3" fmla="*/ 6 h 30"/>
                <a:gd name="T4" fmla="*/ 39 w 72"/>
                <a:gd name="T5" fmla="*/ 21 h 30"/>
                <a:gd name="T6" fmla="*/ 66 w 72"/>
                <a:gd name="T7" fmla="*/ 25 h 30"/>
                <a:gd name="T8" fmla="*/ 71 w 72"/>
                <a:gd name="T9" fmla="*/ 16 h 30"/>
                <a:gd name="T10" fmla="*/ 63 w 72"/>
                <a:gd name="T11" fmla="*/ 8 h 30"/>
                <a:gd name="T12" fmla="*/ 55 w 72"/>
                <a:gd name="T13" fmla="*/ 14 h 30"/>
                <a:gd name="T14" fmla="*/ 59 w 72"/>
                <a:gd name="T15" fmla="*/ 9 h 30"/>
                <a:gd name="T16" fmla="*/ 63 w 72"/>
                <a:gd name="T17" fmla="*/ 9 h 30"/>
                <a:gd name="T18" fmla="*/ 70 w 72"/>
                <a:gd name="T19" fmla="*/ 16 h 30"/>
                <a:gd name="T20" fmla="*/ 65 w 72"/>
                <a:gd name="T21" fmla="*/ 24 h 30"/>
                <a:gd name="T22" fmla="*/ 39 w 72"/>
                <a:gd name="T23" fmla="*/ 19 h 30"/>
                <a:gd name="T24" fmla="*/ 14 w 72"/>
                <a:gd name="T25" fmla="*/ 5 h 30"/>
                <a:gd name="T26" fmla="*/ 0 w 72"/>
                <a:gd name="T27"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30">
                  <a:moveTo>
                    <a:pt x="0" y="3"/>
                  </a:moveTo>
                  <a:cubicBezTo>
                    <a:pt x="0" y="3"/>
                    <a:pt x="4" y="1"/>
                    <a:pt x="13" y="6"/>
                  </a:cubicBezTo>
                  <a:cubicBezTo>
                    <a:pt x="39" y="21"/>
                    <a:pt x="39" y="21"/>
                    <a:pt x="39" y="21"/>
                  </a:cubicBezTo>
                  <a:cubicBezTo>
                    <a:pt x="39" y="21"/>
                    <a:pt x="56" y="30"/>
                    <a:pt x="66" y="25"/>
                  </a:cubicBezTo>
                  <a:cubicBezTo>
                    <a:pt x="66" y="25"/>
                    <a:pt x="72" y="22"/>
                    <a:pt x="71" y="16"/>
                  </a:cubicBezTo>
                  <a:cubicBezTo>
                    <a:pt x="71" y="16"/>
                    <a:pt x="71" y="9"/>
                    <a:pt x="63" y="8"/>
                  </a:cubicBezTo>
                  <a:cubicBezTo>
                    <a:pt x="63" y="8"/>
                    <a:pt x="55" y="8"/>
                    <a:pt x="55" y="14"/>
                  </a:cubicBezTo>
                  <a:cubicBezTo>
                    <a:pt x="55" y="14"/>
                    <a:pt x="58" y="13"/>
                    <a:pt x="59" y="9"/>
                  </a:cubicBezTo>
                  <a:cubicBezTo>
                    <a:pt x="59" y="9"/>
                    <a:pt x="61" y="8"/>
                    <a:pt x="63" y="9"/>
                  </a:cubicBezTo>
                  <a:cubicBezTo>
                    <a:pt x="63" y="9"/>
                    <a:pt x="70" y="9"/>
                    <a:pt x="70" y="16"/>
                  </a:cubicBezTo>
                  <a:cubicBezTo>
                    <a:pt x="70" y="16"/>
                    <a:pt x="71" y="21"/>
                    <a:pt x="65" y="24"/>
                  </a:cubicBezTo>
                  <a:cubicBezTo>
                    <a:pt x="65" y="24"/>
                    <a:pt x="55" y="29"/>
                    <a:pt x="39" y="19"/>
                  </a:cubicBezTo>
                  <a:cubicBezTo>
                    <a:pt x="39" y="19"/>
                    <a:pt x="17" y="6"/>
                    <a:pt x="14" y="5"/>
                  </a:cubicBezTo>
                  <a:cubicBezTo>
                    <a:pt x="14" y="5"/>
                    <a:pt x="5" y="0"/>
                    <a:pt x="0" y="3"/>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0" name="Freeform 72"/>
            <p:cNvSpPr>
              <a:spLocks/>
            </p:cNvSpPr>
            <p:nvPr/>
          </p:nvSpPr>
          <p:spPr bwMode="auto">
            <a:xfrm>
              <a:off x="4616646" y="5092730"/>
              <a:ext cx="10076" cy="40305"/>
            </a:xfrm>
            <a:custGeom>
              <a:avLst/>
              <a:gdLst>
                <a:gd name="T0" fmla="*/ 1 w 1"/>
                <a:gd name="T1" fmla="*/ 5 h 5"/>
                <a:gd name="T2" fmla="*/ 1 w 1"/>
                <a:gd name="T3" fmla="*/ 4 h 5"/>
                <a:gd name="T4" fmla="*/ 0 w 1"/>
                <a:gd name="T5" fmla="*/ 0 h 5"/>
                <a:gd name="T6" fmla="*/ 1 w 1"/>
                <a:gd name="T7" fmla="*/ 5 h 5"/>
              </a:gdLst>
              <a:ahLst/>
              <a:cxnLst>
                <a:cxn ang="0">
                  <a:pos x="T0" y="T1"/>
                </a:cxn>
                <a:cxn ang="0">
                  <a:pos x="T2" y="T3"/>
                </a:cxn>
                <a:cxn ang="0">
                  <a:pos x="T4" y="T5"/>
                </a:cxn>
                <a:cxn ang="0">
                  <a:pos x="T6" y="T7"/>
                </a:cxn>
              </a:cxnLst>
              <a:rect l="0" t="0" r="r" b="b"/>
              <a:pathLst>
                <a:path w="1" h="5">
                  <a:moveTo>
                    <a:pt x="1" y="5"/>
                  </a:moveTo>
                  <a:cubicBezTo>
                    <a:pt x="1" y="4"/>
                    <a:pt x="1" y="4"/>
                    <a:pt x="1" y="4"/>
                  </a:cubicBezTo>
                  <a:cubicBezTo>
                    <a:pt x="1" y="4"/>
                    <a:pt x="1" y="2"/>
                    <a:pt x="0" y="0"/>
                  </a:cubicBezTo>
                  <a:cubicBezTo>
                    <a:pt x="0" y="0"/>
                    <a:pt x="1" y="3"/>
                    <a:pt x="1" y="5"/>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1" name="Freeform 73"/>
            <p:cNvSpPr>
              <a:spLocks/>
            </p:cNvSpPr>
            <p:nvPr/>
          </p:nvSpPr>
          <p:spPr bwMode="auto">
            <a:xfrm>
              <a:off x="4831609" y="5247235"/>
              <a:ext cx="621376" cy="490383"/>
            </a:xfrm>
            <a:custGeom>
              <a:avLst/>
              <a:gdLst>
                <a:gd name="T0" fmla="*/ 16 w 78"/>
                <a:gd name="T1" fmla="*/ 13 h 61"/>
                <a:gd name="T2" fmla="*/ 50 w 78"/>
                <a:gd name="T3" fmla="*/ 1 h 61"/>
                <a:gd name="T4" fmla="*/ 76 w 78"/>
                <a:gd name="T5" fmla="*/ 24 h 61"/>
                <a:gd name="T6" fmla="*/ 57 w 78"/>
                <a:gd name="T7" fmla="*/ 34 h 61"/>
                <a:gd name="T8" fmla="*/ 30 w 78"/>
                <a:gd name="T9" fmla="*/ 19 h 61"/>
                <a:gd name="T10" fmla="*/ 20 w 78"/>
                <a:gd name="T11" fmla="*/ 12 h 61"/>
                <a:gd name="T12" fmla="*/ 21 w 78"/>
                <a:gd name="T13" fmla="*/ 11 h 61"/>
                <a:gd name="T14" fmla="*/ 57 w 78"/>
                <a:gd name="T15" fmla="*/ 33 h 61"/>
                <a:gd name="T16" fmla="*/ 75 w 78"/>
                <a:gd name="T17" fmla="*/ 23 h 61"/>
                <a:gd name="T18" fmla="*/ 50 w 78"/>
                <a:gd name="T19" fmla="*/ 3 h 61"/>
                <a:gd name="T20" fmla="*/ 17 w 78"/>
                <a:gd name="T21" fmla="*/ 14 h 61"/>
                <a:gd name="T22" fmla="*/ 17 w 78"/>
                <a:gd name="T23" fmla="*/ 47 h 61"/>
                <a:gd name="T24" fmla="*/ 42 w 78"/>
                <a:gd name="T25" fmla="*/ 44 h 61"/>
                <a:gd name="T26" fmla="*/ 16 w 78"/>
                <a:gd name="T27" fmla="*/ 48 h 61"/>
                <a:gd name="T28" fmla="*/ 16 w 78"/>
                <a:gd name="T29" fmla="*/ 1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8" h="61">
                  <a:moveTo>
                    <a:pt x="16" y="13"/>
                  </a:moveTo>
                  <a:cubicBezTo>
                    <a:pt x="16" y="13"/>
                    <a:pt x="27" y="0"/>
                    <a:pt x="50" y="1"/>
                  </a:cubicBezTo>
                  <a:cubicBezTo>
                    <a:pt x="50" y="1"/>
                    <a:pt x="77" y="4"/>
                    <a:pt x="76" y="24"/>
                  </a:cubicBezTo>
                  <a:cubicBezTo>
                    <a:pt x="76" y="24"/>
                    <a:pt x="75" y="35"/>
                    <a:pt x="57" y="34"/>
                  </a:cubicBezTo>
                  <a:cubicBezTo>
                    <a:pt x="57" y="34"/>
                    <a:pt x="48" y="34"/>
                    <a:pt x="30" y="19"/>
                  </a:cubicBezTo>
                  <a:cubicBezTo>
                    <a:pt x="30" y="19"/>
                    <a:pt x="25" y="16"/>
                    <a:pt x="20" y="12"/>
                  </a:cubicBezTo>
                  <a:cubicBezTo>
                    <a:pt x="21" y="11"/>
                    <a:pt x="21" y="11"/>
                    <a:pt x="21" y="11"/>
                  </a:cubicBezTo>
                  <a:cubicBezTo>
                    <a:pt x="21" y="11"/>
                    <a:pt x="46" y="32"/>
                    <a:pt x="57" y="33"/>
                  </a:cubicBezTo>
                  <a:cubicBezTo>
                    <a:pt x="57" y="33"/>
                    <a:pt x="74" y="35"/>
                    <a:pt x="75" y="23"/>
                  </a:cubicBezTo>
                  <a:cubicBezTo>
                    <a:pt x="75" y="23"/>
                    <a:pt x="78" y="5"/>
                    <a:pt x="50" y="3"/>
                  </a:cubicBezTo>
                  <a:cubicBezTo>
                    <a:pt x="50" y="3"/>
                    <a:pt x="32" y="0"/>
                    <a:pt x="17" y="14"/>
                  </a:cubicBezTo>
                  <a:cubicBezTo>
                    <a:pt x="17" y="14"/>
                    <a:pt x="1" y="31"/>
                    <a:pt x="17" y="47"/>
                  </a:cubicBezTo>
                  <a:cubicBezTo>
                    <a:pt x="17" y="47"/>
                    <a:pt x="29" y="60"/>
                    <a:pt x="42" y="44"/>
                  </a:cubicBezTo>
                  <a:cubicBezTo>
                    <a:pt x="42" y="44"/>
                    <a:pt x="33" y="61"/>
                    <a:pt x="16" y="48"/>
                  </a:cubicBezTo>
                  <a:cubicBezTo>
                    <a:pt x="16" y="48"/>
                    <a:pt x="0" y="34"/>
                    <a:pt x="16" y="13"/>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74"/>
            <p:cNvSpPr>
              <a:spLocks/>
            </p:cNvSpPr>
            <p:nvPr/>
          </p:nvSpPr>
          <p:spPr bwMode="auto">
            <a:xfrm>
              <a:off x="4801379" y="5253952"/>
              <a:ext cx="181375" cy="80611"/>
            </a:xfrm>
            <a:custGeom>
              <a:avLst/>
              <a:gdLst>
                <a:gd name="T0" fmla="*/ 23 w 23"/>
                <a:gd name="T1" fmla="*/ 9 h 10"/>
                <a:gd name="T2" fmla="*/ 0 w 23"/>
                <a:gd name="T3" fmla="*/ 5 h 10"/>
                <a:gd name="T4" fmla="*/ 22 w 23"/>
                <a:gd name="T5" fmla="*/ 10 h 10"/>
                <a:gd name="T6" fmla="*/ 23 w 23"/>
                <a:gd name="T7" fmla="*/ 9 h 10"/>
              </a:gdLst>
              <a:ahLst/>
              <a:cxnLst>
                <a:cxn ang="0">
                  <a:pos x="T0" y="T1"/>
                </a:cxn>
                <a:cxn ang="0">
                  <a:pos x="T2" y="T3"/>
                </a:cxn>
                <a:cxn ang="0">
                  <a:pos x="T4" y="T5"/>
                </a:cxn>
                <a:cxn ang="0">
                  <a:pos x="T6" y="T7"/>
                </a:cxn>
              </a:cxnLst>
              <a:rect l="0" t="0" r="r" b="b"/>
              <a:pathLst>
                <a:path w="23" h="10">
                  <a:moveTo>
                    <a:pt x="23" y="9"/>
                  </a:moveTo>
                  <a:cubicBezTo>
                    <a:pt x="23" y="9"/>
                    <a:pt x="11" y="0"/>
                    <a:pt x="0" y="5"/>
                  </a:cubicBezTo>
                  <a:cubicBezTo>
                    <a:pt x="0" y="5"/>
                    <a:pt x="10" y="1"/>
                    <a:pt x="22" y="10"/>
                  </a:cubicBezTo>
                  <a:lnTo>
                    <a:pt x="23" y="9"/>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3" name="Freeform 75"/>
            <p:cNvSpPr>
              <a:spLocks/>
            </p:cNvSpPr>
            <p:nvPr/>
          </p:nvSpPr>
          <p:spPr bwMode="auto">
            <a:xfrm>
              <a:off x="4703975" y="5280823"/>
              <a:ext cx="567636" cy="272062"/>
            </a:xfrm>
            <a:custGeom>
              <a:avLst/>
              <a:gdLst>
                <a:gd name="T0" fmla="*/ 71 w 71"/>
                <a:gd name="T1" fmla="*/ 32 h 34"/>
                <a:gd name="T2" fmla="*/ 58 w 71"/>
                <a:gd name="T3" fmla="*/ 28 h 34"/>
                <a:gd name="T4" fmla="*/ 33 w 71"/>
                <a:gd name="T5" fmla="*/ 10 h 34"/>
                <a:gd name="T6" fmla="*/ 7 w 71"/>
                <a:gd name="T7" fmla="*/ 4 h 34"/>
                <a:gd name="T8" fmla="*/ 1 w 71"/>
                <a:gd name="T9" fmla="*/ 13 h 34"/>
                <a:gd name="T10" fmla="*/ 8 w 71"/>
                <a:gd name="T11" fmla="*/ 21 h 34"/>
                <a:gd name="T12" fmla="*/ 17 w 71"/>
                <a:gd name="T13" fmla="*/ 16 h 34"/>
                <a:gd name="T14" fmla="*/ 12 w 71"/>
                <a:gd name="T15" fmla="*/ 20 h 34"/>
                <a:gd name="T16" fmla="*/ 8 w 71"/>
                <a:gd name="T17" fmla="*/ 21 h 34"/>
                <a:gd name="T18" fmla="*/ 2 w 71"/>
                <a:gd name="T19" fmla="*/ 13 h 34"/>
                <a:gd name="T20" fmla="*/ 8 w 71"/>
                <a:gd name="T21" fmla="*/ 5 h 34"/>
                <a:gd name="T22" fmla="*/ 33 w 71"/>
                <a:gd name="T23" fmla="*/ 12 h 34"/>
                <a:gd name="T24" fmla="*/ 57 w 71"/>
                <a:gd name="T25" fmla="*/ 29 h 34"/>
                <a:gd name="T26" fmla="*/ 71 w 71"/>
                <a:gd name="T27"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 h="34">
                  <a:moveTo>
                    <a:pt x="71" y="32"/>
                  </a:moveTo>
                  <a:cubicBezTo>
                    <a:pt x="71" y="32"/>
                    <a:pt x="67" y="33"/>
                    <a:pt x="58" y="28"/>
                  </a:cubicBezTo>
                  <a:cubicBezTo>
                    <a:pt x="33" y="10"/>
                    <a:pt x="33" y="10"/>
                    <a:pt x="33" y="10"/>
                  </a:cubicBezTo>
                  <a:cubicBezTo>
                    <a:pt x="33" y="10"/>
                    <a:pt x="17" y="0"/>
                    <a:pt x="7" y="4"/>
                  </a:cubicBezTo>
                  <a:cubicBezTo>
                    <a:pt x="7" y="4"/>
                    <a:pt x="1" y="6"/>
                    <a:pt x="1" y="13"/>
                  </a:cubicBezTo>
                  <a:cubicBezTo>
                    <a:pt x="1" y="13"/>
                    <a:pt x="0" y="20"/>
                    <a:pt x="8" y="21"/>
                  </a:cubicBezTo>
                  <a:cubicBezTo>
                    <a:pt x="8" y="21"/>
                    <a:pt x="16" y="22"/>
                    <a:pt x="17" y="16"/>
                  </a:cubicBezTo>
                  <a:cubicBezTo>
                    <a:pt x="17" y="16"/>
                    <a:pt x="14" y="16"/>
                    <a:pt x="12" y="20"/>
                  </a:cubicBezTo>
                  <a:cubicBezTo>
                    <a:pt x="12" y="20"/>
                    <a:pt x="10" y="21"/>
                    <a:pt x="8" y="21"/>
                  </a:cubicBezTo>
                  <a:cubicBezTo>
                    <a:pt x="8" y="21"/>
                    <a:pt x="1" y="19"/>
                    <a:pt x="2" y="13"/>
                  </a:cubicBezTo>
                  <a:cubicBezTo>
                    <a:pt x="2" y="13"/>
                    <a:pt x="2" y="8"/>
                    <a:pt x="8" y="5"/>
                  </a:cubicBezTo>
                  <a:cubicBezTo>
                    <a:pt x="8" y="5"/>
                    <a:pt x="18" y="1"/>
                    <a:pt x="33" y="12"/>
                  </a:cubicBezTo>
                  <a:cubicBezTo>
                    <a:pt x="33" y="12"/>
                    <a:pt x="54" y="27"/>
                    <a:pt x="57" y="29"/>
                  </a:cubicBezTo>
                  <a:cubicBezTo>
                    <a:pt x="57" y="29"/>
                    <a:pt x="65" y="34"/>
                    <a:pt x="71" y="32"/>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4" name="Freeform 76"/>
            <p:cNvSpPr>
              <a:spLocks/>
            </p:cNvSpPr>
            <p:nvPr/>
          </p:nvSpPr>
          <p:spPr bwMode="auto">
            <a:xfrm>
              <a:off x="4801379" y="5448762"/>
              <a:ext cx="16794" cy="30229"/>
            </a:xfrm>
            <a:custGeom>
              <a:avLst/>
              <a:gdLst>
                <a:gd name="T0" fmla="*/ 1 w 2"/>
                <a:gd name="T1" fmla="*/ 0 h 4"/>
                <a:gd name="T2" fmla="*/ 0 w 2"/>
                <a:gd name="T3" fmla="*/ 0 h 4"/>
                <a:gd name="T4" fmla="*/ 2 w 2"/>
                <a:gd name="T5" fmla="*/ 4 h 4"/>
                <a:gd name="T6" fmla="*/ 1 w 2"/>
                <a:gd name="T7" fmla="*/ 0 h 4"/>
              </a:gdLst>
              <a:ahLst/>
              <a:cxnLst>
                <a:cxn ang="0">
                  <a:pos x="T0" y="T1"/>
                </a:cxn>
                <a:cxn ang="0">
                  <a:pos x="T2" y="T3"/>
                </a:cxn>
                <a:cxn ang="0">
                  <a:pos x="T4" y="T5"/>
                </a:cxn>
                <a:cxn ang="0">
                  <a:pos x="T6" y="T7"/>
                </a:cxn>
              </a:cxnLst>
              <a:rect l="0" t="0" r="r" b="b"/>
              <a:pathLst>
                <a:path w="2" h="4">
                  <a:moveTo>
                    <a:pt x="1" y="0"/>
                  </a:moveTo>
                  <a:cubicBezTo>
                    <a:pt x="0" y="0"/>
                    <a:pt x="0" y="0"/>
                    <a:pt x="0" y="0"/>
                  </a:cubicBezTo>
                  <a:cubicBezTo>
                    <a:pt x="0" y="0"/>
                    <a:pt x="0" y="3"/>
                    <a:pt x="2" y="4"/>
                  </a:cubicBezTo>
                  <a:cubicBezTo>
                    <a:pt x="2" y="4"/>
                    <a:pt x="0" y="1"/>
                    <a:pt x="1" y="0"/>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5" name="Freeform 77"/>
            <p:cNvSpPr>
              <a:spLocks/>
            </p:cNvSpPr>
            <p:nvPr/>
          </p:nvSpPr>
          <p:spPr bwMode="auto">
            <a:xfrm>
              <a:off x="4848403" y="4867691"/>
              <a:ext cx="597865" cy="500460"/>
            </a:xfrm>
            <a:custGeom>
              <a:avLst/>
              <a:gdLst>
                <a:gd name="T0" fmla="*/ 14 w 75"/>
                <a:gd name="T1" fmla="*/ 45 h 62"/>
                <a:gd name="T2" fmla="*/ 46 w 75"/>
                <a:gd name="T3" fmla="*/ 61 h 62"/>
                <a:gd name="T4" fmla="*/ 74 w 75"/>
                <a:gd name="T5" fmla="*/ 42 h 62"/>
                <a:gd name="T6" fmla="*/ 57 w 75"/>
                <a:gd name="T7" fmla="*/ 29 h 62"/>
                <a:gd name="T8" fmla="*/ 28 w 75"/>
                <a:gd name="T9" fmla="*/ 41 h 62"/>
                <a:gd name="T10" fmla="*/ 18 w 75"/>
                <a:gd name="T11" fmla="*/ 47 h 62"/>
                <a:gd name="T12" fmla="*/ 18 w 75"/>
                <a:gd name="T13" fmla="*/ 48 h 62"/>
                <a:gd name="T14" fmla="*/ 57 w 75"/>
                <a:gd name="T15" fmla="*/ 30 h 62"/>
                <a:gd name="T16" fmla="*/ 73 w 75"/>
                <a:gd name="T17" fmla="*/ 42 h 62"/>
                <a:gd name="T18" fmla="*/ 46 w 75"/>
                <a:gd name="T19" fmla="*/ 59 h 62"/>
                <a:gd name="T20" fmla="*/ 15 w 75"/>
                <a:gd name="T21" fmla="*/ 45 h 62"/>
                <a:gd name="T22" fmla="*/ 18 w 75"/>
                <a:gd name="T23" fmla="*/ 12 h 62"/>
                <a:gd name="T24" fmla="*/ 42 w 75"/>
                <a:gd name="T25" fmla="*/ 18 h 62"/>
                <a:gd name="T26" fmla="*/ 17 w 75"/>
                <a:gd name="T27" fmla="*/ 11 h 62"/>
                <a:gd name="T28" fmla="*/ 14 w 75"/>
                <a:gd name="T29" fmla="*/ 4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62">
                  <a:moveTo>
                    <a:pt x="14" y="45"/>
                  </a:moveTo>
                  <a:cubicBezTo>
                    <a:pt x="14" y="45"/>
                    <a:pt x="23" y="60"/>
                    <a:pt x="46" y="61"/>
                  </a:cubicBezTo>
                  <a:cubicBezTo>
                    <a:pt x="46" y="61"/>
                    <a:pt x="73" y="62"/>
                    <a:pt x="74" y="42"/>
                  </a:cubicBezTo>
                  <a:cubicBezTo>
                    <a:pt x="74" y="42"/>
                    <a:pt x="75" y="30"/>
                    <a:pt x="57" y="29"/>
                  </a:cubicBezTo>
                  <a:cubicBezTo>
                    <a:pt x="57" y="29"/>
                    <a:pt x="47" y="28"/>
                    <a:pt x="28" y="41"/>
                  </a:cubicBezTo>
                  <a:cubicBezTo>
                    <a:pt x="28" y="41"/>
                    <a:pt x="23" y="44"/>
                    <a:pt x="18" y="47"/>
                  </a:cubicBezTo>
                  <a:cubicBezTo>
                    <a:pt x="18" y="48"/>
                    <a:pt x="18" y="48"/>
                    <a:pt x="18" y="48"/>
                  </a:cubicBezTo>
                  <a:cubicBezTo>
                    <a:pt x="18" y="48"/>
                    <a:pt x="45" y="30"/>
                    <a:pt x="57" y="30"/>
                  </a:cubicBezTo>
                  <a:cubicBezTo>
                    <a:pt x="57" y="30"/>
                    <a:pt x="73" y="30"/>
                    <a:pt x="73" y="42"/>
                  </a:cubicBezTo>
                  <a:cubicBezTo>
                    <a:pt x="73" y="42"/>
                    <a:pt x="75" y="60"/>
                    <a:pt x="46" y="59"/>
                  </a:cubicBezTo>
                  <a:cubicBezTo>
                    <a:pt x="46" y="59"/>
                    <a:pt x="28" y="61"/>
                    <a:pt x="15" y="45"/>
                  </a:cubicBezTo>
                  <a:cubicBezTo>
                    <a:pt x="15" y="45"/>
                    <a:pt x="1" y="26"/>
                    <a:pt x="18" y="12"/>
                  </a:cubicBezTo>
                  <a:cubicBezTo>
                    <a:pt x="18" y="12"/>
                    <a:pt x="31" y="0"/>
                    <a:pt x="42" y="18"/>
                  </a:cubicBezTo>
                  <a:cubicBezTo>
                    <a:pt x="42" y="18"/>
                    <a:pt x="35" y="0"/>
                    <a:pt x="17" y="11"/>
                  </a:cubicBezTo>
                  <a:cubicBezTo>
                    <a:pt x="17" y="11"/>
                    <a:pt x="0" y="23"/>
                    <a:pt x="14" y="45"/>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6" name="Freeform 78"/>
            <p:cNvSpPr>
              <a:spLocks/>
            </p:cNvSpPr>
            <p:nvPr/>
          </p:nvSpPr>
          <p:spPr bwMode="auto">
            <a:xfrm>
              <a:off x="4791303" y="5253952"/>
              <a:ext cx="184733" cy="73893"/>
            </a:xfrm>
            <a:custGeom>
              <a:avLst/>
              <a:gdLst>
                <a:gd name="T0" fmla="*/ 23 w 23"/>
                <a:gd name="T1" fmla="*/ 1 h 9"/>
                <a:gd name="T2" fmla="*/ 0 w 23"/>
                <a:gd name="T3" fmla="*/ 3 h 9"/>
                <a:gd name="T4" fmla="*/ 23 w 23"/>
                <a:gd name="T5" fmla="*/ 0 h 9"/>
                <a:gd name="T6" fmla="*/ 23 w 23"/>
                <a:gd name="T7" fmla="*/ 1 h 9"/>
              </a:gdLst>
              <a:ahLst/>
              <a:cxnLst>
                <a:cxn ang="0">
                  <a:pos x="T0" y="T1"/>
                </a:cxn>
                <a:cxn ang="0">
                  <a:pos x="T2" y="T3"/>
                </a:cxn>
                <a:cxn ang="0">
                  <a:pos x="T4" y="T5"/>
                </a:cxn>
                <a:cxn ang="0">
                  <a:pos x="T6" y="T7"/>
                </a:cxn>
              </a:cxnLst>
              <a:rect l="0" t="0" r="r" b="b"/>
              <a:pathLst>
                <a:path w="23" h="9">
                  <a:moveTo>
                    <a:pt x="23" y="1"/>
                  </a:moveTo>
                  <a:cubicBezTo>
                    <a:pt x="23" y="1"/>
                    <a:pt x="10" y="9"/>
                    <a:pt x="0" y="3"/>
                  </a:cubicBezTo>
                  <a:cubicBezTo>
                    <a:pt x="0" y="3"/>
                    <a:pt x="9" y="7"/>
                    <a:pt x="23" y="0"/>
                  </a:cubicBezTo>
                  <a:lnTo>
                    <a:pt x="23" y="1"/>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7" name="Freeform 79"/>
            <p:cNvSpPr>
              <a:spLocks/>
            </p:cNvSpPr>
            <p:nvPr/>
          </p:nvSpPr>
          <p:spPr bwMode="auto">
            <a:xfrm>
              <a:off x="4703975" y="5069219"/>
              <a:ext cx="574353" cy="225039"/>
            </a:xfrm>
            <a:custGeom>
              <a:avLst/>
              <a:gdLst>
                <a:gd name="T0" fmla="*/ 72 w 72"/>
                <a:gd name="T1" fmla="*/ 2 h 28"/>
                <a:gd name="T2" fmla="*/ 59 w 72"/>
                <a:gd name="T3" fmla="*/ 5 h 28"/>
                <a:gd name="T4" fmla="*/ 33 w 72"/>
                <a:gd name="T5" fmla="*/ 20 h 28"/>
                <a:gd name="T6" fmla="*/ 6 w 72"/>
                <a:gd name="T7" fmla="*/ 23 h 28"/>
                <a:gd name="T8" fmla="*/ 1 w 72"/>
                <a:gd name="T9" fmla="*/ 14 h 28"/>
                <a:gd name="T10" fmla="*/ 9 w 72"/>
                <a:gd name="T11" fmla="*/ 6 h 28"/>
                <a:gd name="T12" fmla="*/ 17 w 72"/>
                <a:gd name="T13" fmla="*/ 12 h 28"/>
                <a:gd name="T14" fmla="*/ 13 w 72"/>
                <a:gd name="T15" fmla="*/ 8 h 28"/>
                <a:gd name="T16" fmla="*/ 9 w 72"/>
                <a:gd name="T17" fmla="*/ 7 h 28"/>
                <a:gd name="T18" fmla="*/ 2 w 72"/>
                <a:gd name="T19" fmla="*/ 14 h 28"/>
                <a:gd name="T20" fmla="*/ 7 w 72"/>
                <a:gd name="T21" fmla="*/ 22 h 28"/>
                <a:gd name="T22" fmla="*/ 33 w 72"/>
                <a:gd name="T23" fmla="*/ 18 h 28"/>
                <a:gd name="T24" fmla="*/ 59 w 72"/>
                <a:gd name="T25" fmla="*/ 4 h 28"/>
                <a:gd name="T26" fmla="*/ 72 w 72"/>
                <a:gd name="T27"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28">
                  <a:moveTo>
                    <a:pt x="72" y="2"/>
                  </a:moveTo>
                  <a:cubicBezTo>
                    <a:pt x="72" y="2"/>
                    <a:pt x="68" y="0"/>
                    <a:pt x="59" y="5"/>
                  </a:cubicBezTo>
                  <a:cubicBezTo>
                    <a:pt x="33" y="20"/>
                    <a:pt x="33" y="20"/>
                    <a:pt x="33" y="20"/>
                  </a:cubicBezTo>
                  <a:cubicBezTo>
                    <a:pt x="33" y="20"/>
                    <a:pt x="16" y="28"/>
                    <a:pt x="6" y="23"/>
                  </a:cubicBezTo>
                  <a:cubicBezTo>
                    <a:pt x="6" y="23"/>
                    <a:pt x="0" y="20"/>
                    <a:pt x="1" y="14"/>
                  </a:cubicBezTo>
                  <a:cubicBezTo>
                    <a:pt x="1" y="14"/>
                    <a:pt x="1" y="7"/>
                    <a:pt x="9" y="6"/>
                  </a:cubicBezTo>
                  <a:cubicBezTo>
                    <a:pt x="9" y="6"/>
                    <a:pt x="17" y="6"/>
                    <a:pt x="17" y="12"/>
                  </a:cubicBezTo>
                  <a:cubicBezTo>
                    <a:pt x="17" y="12"/>
                    <a:pt x="14" y="12"/>
                    <a:pt x="13" y="8"/>
                  </a:cubicBezTo>
                  <a:cubicBezTo>
                    <a:pt x="13" y="8"/>
                    <a:pt x="11" y="7"/>
                    <a:pt x="9" y="7"/>
                  </a:cubicBezTo>
                  <a:cubicBezTo>
                    <a:pt x="9" y="7"/>
                    <a:pt x="2" y="7"/>
                    <a:pt x="2" y="14"/>
                  </a:cubicBezTo>
                  <a:cubicBezTo>
                    <a:pt x="2" y="14"/>
                    <a:pt x="1" y="19"/>
                    <a:pt x="7" y="22"/>
                  </a:cubicBezTo>
                  <a:cubicBezTo>
                    <a:pt x="7" y="22"/>
                    <a:pt x="17" y="27"/>
                    <a:pt x="33" y="18"/>
                  </a:cubicBezTo>
                  <a:cubicBezTo>
                    <a:pt x="33" y="18"/>
                    <a:pt x="55" y="5"/>
                    <a:pt x="59" y="4"/>
                  </a:cubicBezTo>
                  <a:cubicBezTo>
                    <a:pt x="59" y="4"/>
                    <a:pt x="67" y="0"/>
                    <a:pt x="72" y="2"/>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8" name="Freeform 80"/>
            <p:cNvSpPr>
              <a:spLocks/>
            </p:cNvSpPr>
            <p:nvPr/>
          </p:nvSpPr>
          <p:spPr bwMode="auto">
            <a:xfrm>
              <a:off x="4808097" y="5092730"/>
              <a:ext cx="16794" cy="33588"/>
            </a:xfrm>
            <a:custGeom>
              <a:avLst/>
              <a:gdLst>
                <a:gd name="T0" fmla="*/ 1 w 2"/>
                <a:gd name="T1" fmla="*/ 4 h 4"/>
                <a:gd name="T2" fmla="*/ 0 w 2"/>
                <a:gd name="T3" fmla="*/ 4 h 4"/>
                <a:gd name="T4" fmla="*/ 2 w 2"/>
                <a:gd name="T5" fmla="*/ 0 h 4"/>
                <a:gd name="T6" fmla="*/ 1 w 2"/>
                <a:gd name="T7" fmla="*/ 4 h 4"/>
              </a:gdLst>
              <a:ahLst/>
              <a:cxnLst>
                <a:cxn ang="0">
                  <a:pos x="T0" y="T1"/>
                </a:cxn>
                <a:cxn ang="0">
                  <a:pos x="T2" y="T3"/>
                </a:cxn>
                <a:cxn ang="0">
                  <a:pos x="T4" y="T5"/>
                </a:cxn>
                <a:cxn ang="0">
                  <a:pos x="T6" y="T7"/>
                </a:cxn>
              </a:cxnLst>
              <a:rect l="0" t="0" r="r" b="b"/>
              <a:pathLst>
                <a:path w="2" h="4">
                  <a:moveTo>
                    <a:pt x="1" y="4"/>
                  </a:moveTo>
                  <a:cubicBezTo>
                    <a:pt x="0" y="4"/>
                    <a:pt x="0" y="4"/>
                    <a:pt x="0" y="4"/>
                  </a:cubicBezTo>
                  <a:cubicBezTo>
                    <a:pt x="0" y="4"/>
                    <a:pt x="0" y="1"/>
                    <a:pt x="2" y="0"/>
                  </a:cubicBezTo>
                  <a:cubicBezTo>
                    <a:pt x="2" y="0"/>
                    <a:pt x="0" y="2"/>
                    <a:pt x="1" y="4"/>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9" name="Freeform 81"/>
            <p:cNvSpPr>
              <a:spLocks noEditPoints="1"/>
            </p:cNvSpPr>
            <p:nvPr/>
          </p:nvSpPr>
          <p:spPr bwMode="auto">
            <a:xfrm>
              <a:off x="4690539" y="5253952"/>
              <a:ext cx="53741" cy="67176"/>
            </a:xfrm>
            <a:custGeom>
              <a:avLst/>
              <a:gdLst>
                <a:gd name="T0" fmla="*/ 3 w 7"/>
                <a:gd name="T1" fmla="*/ 0 h 8"/>
                <a:gd name="T2" fmla="*/ 0 w 7"/>
                <a:gd name="T3" fmla="*/ 4 h 8"/>
                <a:gd name="T4" fmla="*/ 3 w 7"/>
                <a:gd name="T5" fmla="*/ 8 h 8"/>
                <a:gd name="T6" fmla="*/ 7 w 7"/>
                <a:gd name="T7" fmla="*/ 4 h 8"/>
                <a:gd name="T8" fmla="*/ 3 w 7"/>
                <a:gd name="T9" fmla="*/ 0 h 8"/>
                <a:gd name="T10" fmla="*/ 3 w 7"/>
                <a:gd name="T11" fmla="*/ 4 h 8"/>
                <a:gd name="T12" fmla="*/ 2 w 7"/>
                <a:gd name="T13" fmla="*/ 3 h 8"/>
                <a:gd name="T14" fmla="*/ 3 w 7"/>
                <a:gd name="T15" fmla="*/ 1 h 8"/>
                <a:gd name="T16" fmla="*/ 5 w 7"/>
                <a:gd name="T17" fmla="*/ 3 h 8"/>
                <a:gd name="T18" fmla="*/ 3 w 7"/>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8">
                  <a:moveTo>
                    <a:pt x="3" y="0"/>
                  </a:moveTo>
                  <a:cubicBezTo>
                    <a:pt x="1" y="0"/>
                    <a:pt x="0" y="2"/>
                    <a:pt x="0" y="4"/>
                  </a:cubicBezTo>
                  <a:cubicBezTo>
                    <a:pt x="0" y="6"/>
                    <a:pt x="1" y="8"/>
                    <a:pt x="3" y="8"/>
                  </a:cubicBezTo>
                  <a:cubicBezTo>
                    <a:pt x="6" y="8"/>
                    <a:pt x="7" y="6"/>
                    <a:pt x="7" y="4"/>
                  </a:cubicBezTo>
                  <a:cubicBezTo>
                    <a:pt x="7" y="2"/>
                    <a:pt x="6" y="0"/>
                    <a:pt x="3" y="0"/>
                  </a:cubicBezTo>
                  <a:close/>
                  <a:moveTo>
                    <a:pt x="3" y="4"/>
                  </a:moveTo>
                  <a:cubicBezTo>
                    <a:pt x="3" y="4"/>
                    <a:pt x="2" y="3"/>
                    <a:pt x="2" y="3"/>
                  </a:cubicBezTo>
                  <a:cubicBezTo>
                    <a:pt x="2" y="2"/>
                    <a:pt x="3" y="1"/>
                    <a:pt x="3" y="1"/>
                  </a:cubicBezTo>
                  <a:cubicBezTo>
                    <a:pt x="4" y="1"/>
                    <a:pt x="5" y="2"/>
                    <a:pt x="5" y="3"/>
                  </a:cubicBezTo>
                  <a:cubicBezTo>
                    <a:pt x="5" y="3"/>
                    <a:pt x="4" y="4"/>
                    <a:pt x="3" y="4"/>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grpSp>
      <p:sp>
        <p:nvSpPr>
          <p:cNvPr id="54" name="文本框 18"/>
          <p:cNvSpPr txBox="1">
            <a:spLocks noChangeArrowheads="1"/>
          </p:cNvSpPr>
          <p:nvPr/>
        </p:nvSpPr>
        <p:spPr bwMode="auto">
          <a:xfrm>
            <a:off x="3529595" y="2868781"/>
            <a:ext cx="50495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en-US" altLang="zh-CN"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2.2018</a:t>
            </a:r>
            <a:r>
              <a:rPr lang="zh-CN" altLang="zh-CN"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年</a:t>
            </a:r>
            <a:r>
              <a:rPr lang="zh-CN" alt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支出执行</a:t>
            </a:r>
            <a:r>
              <a:rPr lang="zh-CN" altLang="zh-CN"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情况</a:t>
            </a:r>
            <a:endParaRPr lang="zh-CN" alt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itchFamily="34" charset="-122"/>
              <a:ea typeface="微软雅黑" pitchFamily="34" charset="-122"/>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003" y="2787764"/>
            <a:ext cx="1011728" cy="13633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96417" y="2802278"/>
            <a:ext cx="548349" cy="719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64789" y="3557361"/>
            <a:ext cx="318885" cy="593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93234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arn(inVertical)">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circle(in)">
                                      <p:cBhvr>
                                        <p:cTn id="24" dur="20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circle(in)">
                                      <p:cBhvr>
                                        <p:cTn id="29" dur="2000"/>
                                        <p:tgtEl>
                                          <p:spTgt spid="54"/>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4099"/>
                                        </p:tgtEl>
                                        <p:attrNameLst>
                                          <p:attrName>style.visibility</p:attrName>
                                        </p:attrNameLst>
                                      </p:cBhvr>
                                      <p:to>
                                        <p:strVal val="visible"/>
                                      </p:to>
                                    </p:set>
                                    <p:anim calcmode="lin" valueType="num">
                                      <p:cBhvr additive="base">
                                        <p:cTn id="34" dur="500" fill="hold"/>
                                        <p:tgtEl>
                                          <p:spTgt spid="4099"/>
                                        </p:tgtEl>
                                        <p:attrNameLst>
                                          <p:attrName>ppt_x</p:attrName>
                                        </p:attrNameLst>
                                      </p:cBhvr>
                                      <p:tavLst>
                                        <p:tav tm="0">
                                          <p:val>
                                            <p:strVal val="#ppt_x"/>
                                          </p:val>
                                        </p:tav>
                                        <p:tav tm="100000">
                                          <p:val>
                                            <p:strVal val="#ppt_x"/>
                                          </p:val>
                                        </p:tav>
                                      </p:tavLst>
                                    </p:anim>
                                    <p:anim calcmode="lin" valueType="num">
                                      <p:cBhvr additive="base">
                                        <p:cTn id="35" dur="500" fill="hold"/>
                                        <p:tgtEl>
                                          <p:spTgt spid="4099"/>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6" presetClass="entr" presetSubtype="0" fill="hold" nodeType="clickEffect">
                                  <p:stCondLst>
                                    <p:cond delay="0"/>
                                  </p:stCondLst>
                                  <p:childTnLst>
                                    <p:set>
                                      <p:cBhvr>
                                        <p:cTn id="39" dur="1" fill="hold">
                                          <p:stCondLst>
                                            <p:cond delay="0"/>
                                          </p:stCondLst>
                                        </p:cTn>
                                        <p:tgtEl>
                                          <p:spTgt spid="4100"/>
                                        </p:tgtEl>
                                        <p:attrNameLst>
                                          <p:attrName>style.visibility</p:attrName>
                                        </p:attrNameLst>
                                      </p:cBhvr>
                                      <p:to>
                                        <p:strVal val="visible"/>
                                      </p:to>
                                    </p:set>
                                    <p:animEffect transition="in" filter="wipe(down)">
                                      <p:cBhvr>
                                        <p:cTn id="40" dur="580">
                                          <p:stCondLst>
                                            <p:cond delay="0"/>
                                          </p:stCondLst>
                                        </p:cTn>
                                        <p:tgtEl>
                                          <p:spTgt spid="4100"/>
                                        </p:tgtEl>
                                      </p:cBhvr>
                                    </p:animEffect>
                                    <p:anim calcmode="lin" valueType="num">
                                      <p:cBhvr>
                                        <p:cTn id="41" dur="1822" tmFilter="0,0; 0.14,0.36; 0.43,0.73; 0.71,0.91; 1.0,1.0">
                                          <p:stCondLst>
                                            <p:cond delay="0"/>
                                          </p:stCondLst>
                                        </p:cTn>
                                        <p:tgtEl>
                                          <p:spTgt spid="4100"/>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4100"/>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4100"/>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4100"/>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4100"/>
                                        </p:tgtEl>
                                        <p:attrNameLst>
                                          <p:attrName>ppt_y</p:attrName>
                                        </p:attrNameLst>
                                      </p:cBhvr>
                                      <p:tavLst>
                                        <p:tav tm="0" fmla="#ppt_y-sin(pi*$)/81">
                                          <p:val>
                                            <p:fltVal val="0"/>
                                          </p:val>
                                        </p:tav>
                                        <p:tav tm="100000">
                                          <p:val>
                                            <p:fltVal val="1"/>
                                          </p:val>
                                        </p:tav>
                                      </p:tavLst>
                                    </p:anim>
                                    <p:animScale>
                                      <p:cBhvr>
                                        <p:cTn id="46" dur="26">
                                          <p:stCondLst>
                                            <p:cond delay="650"/>
                                          </p:stCondLst>
                                        </p:cTn>
                                        <p:tgtEl>
                                          <p:spTgt spid="4100"/>
                                        </p:tgtEl>
                                      </p:cBhvr>
                                      <p:to x="100000" y="60000"/>
                                    </p:animScale>
                                    <p:animScale>
                                      <p:cBhvr>
                                        <p:cTn id="47" dur="166" decel="50000">
                                          <p:stCondLst>
                                            <p:cond delay="676"/>
                                          </p:stCondLst>
                                        </p:cTn>
                                        <p:tgtEl>
                                          <p:spTgt spid="4100"/>
                                        </p:tgtEl>
                                      </p:cBhvr>
                                      <p:to x="100000" y="100000"/>
                                    </p:animScale>
                                    <p:animScale>
                                      <p:cBhvr>
                                        <p:cTn id="48" dur="26">
                                          <p:stCondLst>
                                            <p:cond delay="1312"/>
                                          </p:stCondLst>
                                        </p:cTn>
                                        <p:tgtEl>
                                          <p:spTgt spid="4100"/>
                                        </p:tgtEl>
                                      </p:cBhvr>
                                      <p:to x="100000" y="80000"/>
                                    </p:animScale>
                                    <p:animScale>
                                      <p:cBhvr>
                                        <p:cTn id="49" dur="166" decel="50000">
                                          <p:stCondLst>
                                            <p:cond delay="1338"/>
                                          </p:stCondLst>
                                        </p:cTn>
                                        <p:tgtEl>
                                          <p:spTgt spid="4100"/>
                                        </p:tgtEl>
                                      </p:cBhvr>
                                      <p:to x="100000" y="100000"/>
                                    </p:animScale>
                                    <p:animScale>
                                      <p:cBhvr>
                                        <p:cTn id="50" dur="26">
                                          <p:stCondLst>
                                            <p:cond delay="1642"/>
                                          </p:stCondLst>
                                        </p:cTn>
                                        <p:tgtEl>
                                          <p:spTgt spid="4100"/>
                                        </p:tgtEl>
                                      </p:cBhvr>
                                      <p:to x="100000" y="90000"/>
                                    </p:animScale>
                                    <p:animScale>
                                      <p:cBhvr>
                                        <p:cTn id="51" dur="166" decel="50000">
                                          <p:stCondLst>
                                            <p:cond delay="1668"/>
                                          </p:stCondLst>
                                        </p:cTn>
                                        <p:tgtEl>
                                          <p:spTgt spid="4100"/>
                                        </p:tgtEl>
                                      </p:cBhvr>
                                      <p:to x="100000" y="100000"/>
                                    </p:animScale>
                                    <p:animScale>
                                      <p:cBhvr>
                                        <p:cTn id="52" dur="26">
                                          <p:stCondLst>
                                            <p:cond delay="1808"/>
                                          </p:stCondLst>
                                        </p:cTn>
                                        <p:tgtEl>
                                          <p:spTgt spid="4100"/>
                                        </p:tgtEl>
                                      </p:cBhvr>
                                      <p:to x="100000" y="95000"/>
                                    </p:animScale>
                                    <p:animScale>
                                      <p:cBhvr>
                                        <p:cTn id="53" dur="166" decel="50000">
                                          <p:stCondLst>
                                            <p:cond delay="1834"/>
                                          </p:stCondLst>
                                        </p:cTn>
                                        <p:tgtEl>
                                          <p:spTgt spid="4100"/>
                                        </p:tgtEl>
                                      </p:cBhvr>
                                      <p:to x="100000" y="100000"/>
                                    </p:animScale>
                                  </p:childTnLst>
                                </p:cTn>
                              </p:par>
                            </p:childTnLst>
                          </p:cTn>
                        </p:par>
                      </p:childTnLst>
                    </p:cTn>
                  </p:par>
                  <p:par>
                    <p:cTn id="54" fill="hold">
                      <p:stCondLst>
                        <p:cond delay="indefinite"/>
                      </p:stCondLst>
                      <p:childTnLst>
                        <p:par>
                          <p:cTn id="55" fill="hold">
                            <p:stCondLst>
                              <p:cond delay="0"/>
                            </p:stCondLst>
                            <p:childTnLst>
                              <p:par>
                                <p:cTn id="56" presetID="26" presetClass="entr" presetSubtype="0" fill="hold" nodeType="clickEffect">
                                  <p:stCondLst>
                                    <p:cond delay="0"/>
                                  </p:stCondLst>
                                  <p:childTnLst>
                                    <p:set>
                                      <p:cBhvr>
                                        <p:cTn id="57" dur="1" fill="hold">
                                          <p:stCondLst>
                                            <p:cond delay="0"/>
                                          </p:stCondLst>
                                        </p:cTn>
                                        <p:tgtEl>
                                          <p:spTgt spid="4101"/>
                                        </p:tgtEl>
                                        <p:attrNameLst>
                                          <p:attrName>style.visibility</p:attrName>
                                        </p:attrNameLst>
                                      </p:cBhvr>
                                      <p:to>
                                        <p:strVal val="visible"/>
                                      </p:to>
                                    </p:set>
                                    <p:animEffect transition="in" filter="wipe(down)">
                                      <p:cBhvr>
                                        <p:cTn id="58" dur="580">
                                          <p:stCondLst>
                                            <p:cond delay="0"/>
                                          </p:stCondLst>
                                        </p:cTn>
                                        <p:tgtEl>
                                          <p:spTgt spid="4101"/>
                                        </p:tgtEl>
                                      </p:cBhvr>
                                    </p:animEffect>
                                    <p:anim calcmode="lin" valueType="num">
                                      <p:cBhvr>
                                        <p:cTn id="59" dur="1822" tmFilter="0,0; 0.14,0.36; 0.43,0.73; 0.71,0.91; 1.0,1.0">
                                          <p:stCondLst>
                                            <p:cond delay="0"/>
                                          </p:stCondLst>
                                        </p:cTn>
                                        <p:tgtEl>
                                          <p:spTgt spid="4101"/>
                                        </p:tgtEl>
                                        <p:attrNameLst>
                                          <p:attrName>ppt_x</p:attrName>
                                        </p:attrNameLst>
                                      </p:cBhvr>
                                      <p:tavLst>
                                        <p:tav tm="0">
                                          <p:val>
                                            <p:strVal val="#ppt_x-0.25"/>
                                          </p:val>
                                        </p:tav>
                                        <p:tav tm="100000">
                                          <p:val>
                                            <p:strVal val="#ppt_x"/>
                                          </p:val>
                                        </p:tav>
                                      </p:tavLst>
                                    </p:anim>
                                    <p:anim calcmode="lin" valueType="num">
                                      <p:cBhvr>
                                        <p:cTn id="60" dur="664" tmFilter="0.0,0.0; 0.25,0.07; 0.50,0.2; 0.75,0.467; 1.0,1.0">
                                          <p:stCondLst>
                                            <p:cond delay="0"/>
                                          </p:stCondLst>
                                        </p:cTn>
                                        <p:tgtEl>
                                          <p:spTgt spid="4101"/>
                                        </p:tgtEl>
                                        <p:attrNameLst>
                                          <p:attrName>ppt_y</p:attrName>
                                        </p:attrNameLst>
                                      </p:cBhvr>
                                      <p:tavLst>
                                        <p:tav tm="0" fmla="#ppt_y-sin(pi*$)/3">
                                          <p:val>
                                            <p:fltVal val="0.5"/>
                                          </p:val>
                                        </p:tav>
                                        <p:tav tm="100000">
                                          <p:val>
                                            <p:fltVal val="1"/>
                                          </p:val>
                                        </p:tav>
                                      </p:tavLst>
                                    </p:anim>
                                    <p:anim calcmode="lin" valueType="num">
                                      <p:cBhvr>
                                        <p:cTn id="61" dur="664" tmFilter="0, 0; 0.125,0.2665; 0.25,0.4; 0.375,0.465; 0.5,0.5;  0.625,0.535; 0.75,0.6; 0.875,0.7335; 1,1">
                                          <p:stCondLst>
                                            <p:cond delay="664"/>
                                          </p:stCondLst>
                                        </p:cTn>
                                        <p:tgtEl>
                                          <p:spTgt spid="4101"/>
                                        </p:tgtEl>
                                        <p:attrNameLst>
                                          <p:attrName>ppt_y</p:attrName>
                                        </p:attrNameLst>
                                      </p:cBhvr>
                                      <p:tavLst>
                                        <p:tav tm="0" fmla="#ppt_y-sin(pi*$)/9">
                                          <p:val>
                                            <p:fltVal val="0"/>
                                          </p:val>
                                        </p:tav>
                                        <p:tav tm="100000">
                                          <p:val>
                                            <p:fltVal val="1"/>
                                          </p:val>
                                        </p:tav>
                                      </p:tavLst>
                                    </p:anim>
                                    <p:anim calcmode="lin" valueType="num">
                                      <p:cBhvr>
                                        <p:cTn id="62" dur="332" tmFilter="0, 0; 0.125,0.2665; 0.25,0.4; 0.375,0.465; 0.5,0.5;  0.625,0.535; 0.75,0.6; 0.875,0.7335; 1,1">
                                          <p:stCondLst>
                                            <p:cond delay="1324"/>
                                          </p:stCondLst>
                                        </p:cTn>
                                        <p:tgtEl>
                                          <p:spTgt spid="4101"/>
                                        </p:tgtEl>
                                        <p:attrNameLst>
                                          <p:attrName>ppt_y</p:attrName>
                                        </p:attrNameLst>
                                      </p:cBhvr>
                                      <p:tavLst>
                                        <p:tav tm="0" fmla="#ppt_y-sin(pi*$)/27">
                                          <p:val>
                                            <p:fltVal val="0"/>
                                          </p:val>
                                        </p:tav>
                                        <p:tav tm="100000">
                                          <p:val>
                                            <p:fltVal val="1"/>
                                          </p:val>
                                        </p:tav>
                                      </p:tavLst>
                                    </p:anim>
                                    <p:anim calcmode="lin" valueType="num">
                                      <p:cBhvr>
                                        <p:cTn id="63" dur="164" tmFilter="0, 0; 0.125,0.2665; 0.25,0.4; 0.375,0.465; 0.5,0.5;  0.625,0.535; 0.75,0.6; 0.875,0.7335; 1,1">
                                          <p:stCondLst>
                                            <p:cond delay="1656"/>
                                          </p:stCondLst>
                                        </p:cTn>
                                        <p:tgtEl>
                                          <p:spTgt spid="4101"/>
                                        </p:tgtEl>
                                        <p:attrNameLst>
                                          <p:attrName>ppt_y</p:attrName>
                                        </p:attrNameLst>
                                      </p:cBhvr>
                                      <p:tavLst>
                                        <p:tav tm="0" fmla="#ppt_y-sin(pi*$)/81">
                                          <p:val>
                                            <p:fltVal val="0"/>
                                          </p:val>
                                        </p:tav>
                                        <p:tav tm="100000">
                                          <p:val>
                                            <p:fltVal val="1"/>
                                          </p:val>
                                        </p:tav>
                                      </p:tavLst>
                                    </p:anim>
                                    <p:animScale>
                                      <p:cBhvr>
                                        <p:cTn id="64" dur="26">
                                          <p:stCondLst>
                                            <p:cond delay="650"/>
                                          </p:stCondLst>
                                        </p:cTn>
                                        <p:tgtEl>
                                          <p:spTgt spid="4101"/>
                                        </p:tgtEl>
                                      </p:cBhvr>
                                      <p:to x="100000" y="60000"/>
                                    </p:animScale>
                                    <p:animScale>
                                      <p:cBhvr>
                                        <p:cTn id="65" dur="166" decel="50000">
                                          <p:stCondLst>
                                            <p:cond delay="676"/>
                                          </p:stCondLst>
                                        </p:cTn>
                                        <p:tgtEl>
                                          <p:spTgt spid="4101"/>
                                        </p:tgtEl>
                                      </p:cBhvr>
                                      <p:to x="100000" y="100000"/>
                                    </p:animScale>
                                    <p:animScale>
                                      <p:cBhvr>
                                        <p:cTn id="66" dur="26">
                                          <p:stCondLst>
                                            <p:cond delay="1312"/>
                                          </p:stCondLst>
                                        </p:cTn>
                                        <p:tgtEl>
                                          <p:spTgt spid="4101"/>
                                        </p:tgtEl>
                                      </p:cBhvr>
                                      <p:to x="100000" y="80000"/>
                                    </p:animScale>
                                    <p:animScale>
                                      <p:cBhvr>
                                        <p:cTn id="67" dur="166" decel="50000">
                                          <p:stCondLst>
                                            <p:cond delay="1338"/>
                                          </p:stCondLst>
                                        </p:cTn>
                                        <p:tgtEl>
                                          <p:spTgt spid="4101"/>
                                        </p:tgtEl>
                                      </p:cBhvr>
                                      <p:to x="100000" y="100000"/>
                                    </p:animScale>
                                    <p:animScale>
                                      <p:cBhvr>
                                        <p:cTn id="68" dur="26">
                                          <p:stCondLst>
                                            <p:cond delay="1642"/>
                                          </p:stCondLst>
                                        </p:cTn>
                                        <p:tgtEl>
                                          <p:spTgt spid="4101"/>
                                        </p:tgtEl>
                                      </p:cBhvr>
                                      <p:to x="100000" y="90000"/>
                                    </p:animScale>
                                    <p:animScale>
                                      <p:cBhvr>
                                        <p:cTn id="69" dur="166" decel="50000">
                                          <p:stCondLst>
                                            <p:cond delay="1668"/>
                                          </p:stCondLst>
                                        </p:cTn>
                                        <p:tgtEl>
                                          <p:spTgt spid="4101"/>
                                        </p:tgtEl>
                                      </p:cBhvr>
                                      <p:to x="100000" y="100000"/>
                                    </p:animScale>
                                    <p:animScale>
                                      <p:cBhvr>
                                        <p:cTn id="70" dur="26">
                                          <p:stCondLst>
                                            <p:cond delay="1808"/>
                                          </p:stCondLst>
                                        </p:cTn>
                                        <p:tgtEl>
                                          <p:spTgt spid="4101"/>
                                        </p:tgtEl>
                                      </p:cBhvr>
                                      <p:to x="100000" y="95000"/>
                                    </p:animScale>
                                    <p:animScale>
                                      <p:cBhvr>
                                        <p:cTn id="71" dur="166" decel="50000">
                                          <p:stCondLst>
                                            <p:cond delay="1834"/>
                                          </p:stCondLst>
                                        </p:cTn>
                                        <p:tgtEl>
                                          <p:spTgt spid="410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5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4" name="文本框 1973"/>
          <p:cNvSpPr txBox="1">
            <a:spLocks noChangeArrowheads="1"/>
          </p:cNvSpPr>
          <p:nvPr/>
        </p:nvSpPr>
        <p:spPr bwMode="auto">
          <a:xfrm>
            <a:off x="455558" y="529345"/>
            <a:ext cx="272353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100" b="1" dirty="0" smtClean="0">
                <a:solidFill>
                  <a:schemeClr val="bg1"/>
                </a:solidFill>
                <a:latin typeface="微软雅黑" pitchFamily="34" charset="-122"/>
                <a:ea typeface="微软雅黑" pitchFamily="34" charset="-122"/>
              </a:rPr>
              <a:t>2018</a:t>
            </a:r>
            <a:r>
              <a:rPr lang="zh-CN" altLang="en-US" sz="2100" b="1" dirty="0" smtClean="0">
                <a:solidFill>
                  <a:schemeClr val="bg1"/>
                </a:solidFill>
                <a:latin typeface="微软雅黑" pitchFamily="34" charset="-122"/>
                <a:ea typeface="微软雅黑" pitchFamily="34" charset="-122"/>
              </a:rPr>
              <a:t>年收入完成情况</a:t>
            </a:r>
            <a:endParaRPr lang="zh-CN" altLang="en-US" sz="2100" b="1" dirty="0">
              <a:solidFill>
                <a:schemeClr val="bg1"/>
              </a:solidFill>
              <a:latin typeface="微软雅黑" pitchFamily="34" charset="-122"/>
              <a:ea typeface="微软雅黑" pitchFamily="34" charset="-122"/>
            </a:endParaRPr>
          </a:p>
        </p:txBody>
      </p:sp>
      <p:sp>
        <p:nvSpPr>
          <p:cNvPr id="1977" name="任意多边形 1976"/>
          <p:cNvSpPr/>
          <p:nvPr/>
        </p:nvSpPr>
        <p:spPr>
          <a:xfrm flipV="1">
            <a:off x="1708030" y="1518248"/>
            <a:ext cx="1471067" cy="582352"/>
          </a:xfrm>
          <a:custGeom>
            <a:avLst/>
            <a:gdLst>
              <a:gd name="connsiteX0" fmla="*/ 0 w 3276600"/>
              <a:gd name="connsiteY0" fmla="*/ 1026365 h 1026365"/>
              <a:gd name="connsiteX1" fmla="*/ 3276600 w 3276600"/>
              <a:gd name="connsiteY1" fmla="*/ 1026365 h 1026365"/>
              <a:gd name="connsiteX2" fmla="*/ 3276600 w 3276600"/>
              <a:gd name="connsiteY2" fmla="*/ 327719 h 1026365"/>
              <a:gd name="connsiteX3" fmla="*/ 1828377 w 3276600"/>
              <a:gd name="connsiteY3" fmla="*/ 327719 h 1026365"/>
              <a:gd name="connsiteX4" fmla="*/ 1638300 w 3276600"/>
              <a:gd name="connsiteY4" fmla="*/ 0 h 1026365"/>
              <a:gd name="connsiteX5" fmla="*/ 1448222 w 3276600"/>
              <a:gd name="connsiteY5" fmla="*/ 327719 h 1026365"/>
              <a:gd name="connsiteX6" fmla="*/ 0 w 3276600"/>
              <a:gd name="connsiteY6" fmla="*/ 327719 h 1026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76600" h="1026365">
                <a:moveTo>
                  <a:pt x="0" y="1026365"/>
                </a:moveTo>
                <a:lnTo>
                  <a:pt x="3276600" y="1026365"/>
                </a:lnTo>
                <a:lnTo>
                  <a:pt x="3276600" y="327719"/>
                </a:lnTo>
                <a:lnTo>
                  <a:pt x="1828377" y="327719"/>
                </a:lnTo>
                <a:lnTo>
                  <a:pt x="1638300" y="0"/>
                </a:lnTo>
                <a:lnTo>
                  <a:pt x="1448222" y="327719"/>
                </a:lnTo>
                <a:lnTo>
                  <a:pt x="0" y="327719"/>
                </a:lnTo>
                <a:close/>
              </a:path>
            </a:pathLst>
          </a:cu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980" name="文本框 1979"/>
          <p:cNvSpPr txBox="1">
            <a:spLocks noChangeArrowheads="1"/>
          </p:cNvSpPr>
          <p:nvPr/>
        </p:nvSpPr>
        <p:spPr bwMode="auto">
          <a:xfrm>
            <a:off x="5008564" y="737094"/>
            <a:ext cx="377258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zh-CN" sz="1800" b="1" dirty="0" smtClean="0"/>
              <a:t>近年来</a:t>
            </a:r>
            <a:r>
              <a:rPr lang="zh-CN" altLang="zh-CN" sz="1800" b="1" dirty="0"/>
              <a:t>最好水平，主要体现在以下方面</a:t>
            </a:r>
            <a:r>
              <a:rPr lang="zh-CN" altLang="zh-CN" sz="1800" b="1" dirty="0" smtClean="0"/>
              <a:t>：</a:t>
            </a:r>
            <a:endParaRPr lang="en-US" altLang="zh-CN" sz="1800" b="1" dirty="0" smtClean="0"/>
          </a:p>
          <a:p>
            <a:r>
              <a:rPr lang="en-US" altLang="zh-CN" sz="1800" b="1" dirty="0" smtClean="0">
                <a:solidFill>
                  <a:srgbClr val="FF0000"/>
                </a:solidFill>
              </a:rPr>
              <a:t> </a:t>
            </a:r>
            <a:r>
              <a:rPr lang="zh-CN" altLang="zh-CN" sz="1800" b="1" dirty="0" smtClean="0">
                <a:solidFill>
                  <a:srgbClr val="FF0000"/>
                </a:solidFill>
              </a:rPr>
              <a:t>一</a:t>
            </a:r>
            <a:r>
              <a:rPr lang="zh-CN" altLang="zh-CN" sz="1800" b="1" dirty="0">
                <a:solidFill>
                  <a:srgbClr val="FF0000"/>
                </a:solidFill>
              </a:rPr>
              <a:t>是收入总量再创历史新高，稳居全省第二位</a:t>
            </a:r>
            <a:r>
              <a:rPr lang="zh-CN" altLang="zh-CN" sz="1800" b="1" dirty="0" smtClean="0">
                <a:solidFill>
                  <a:srgbClr val="FF0000"/>
                </a:solidFill>
              </a:rPr>
              <a:t>。全部财政收入</a:t>
            </a:r>
            <a:r>
              <a:rPr lang="zh-CN" altLang="en-US" sz="1800" b="1" dirty="0" smtClean="0">
                <a:solidFill>
                  <a:srgbClr val="FF0000"/>
                </a:solidFill>
              </a:rPr>
              <a:t>和</a:t>
            </a:r>
            <a:r>
              <a:rPr lang="zh-CN" altLang="zh-CN" sz="1800" b="1" dirty="0" smtClean="0">
                <a:solidFill>
                  <a:srgbClr val="FF0000"/>
                </a:solidFill>
              </a:rPr>
              <a:t>一般</a:t>
            </a:r>
            <a:r>
              <a:rPr lang="zh-CN" altLang="zh-CN" sz="1800" b="1" dirty="0">
                <a:solidFill>
                  <a:srgbClr val="FF0000"/>
                </a:solidFill>
              </a:rPr>
              <a:t>公共预算</a:t>
            </a:r>
            <a:r>
              <a:rPr lang="zh-CN" altLang="zh-CN" sz="1800" b="1" dirty="0" smtClean="0">
                <a:solidFill>
                  <a:srgbClr val="FF0000"/>
                </a:solidFill>
              </a:rPr>
              <a:t>收入均</a:t>
            </a:r>
            <a:r>
              <a:rPr lang="zh-CN" altLang="zh-CN" sz="1800" b="1" dirty="0">
                <a:solidFill>
                  <a:srgbClr val="FF0000"/>
                </a:solidFill>
              </a:rPr>
              <a:t>创历史</a:t>
            </a:r>
            <a:r>
              <a:rPr lang="zh-CN" altLang="zh-CN" sz="1800" b="1" dirty="0" smtClean="0">
                <a:solidFill>
                  <a:srgbClr val="FF0000"/>
                </a:solidFill>
              </a:rPr>
              <a:t>新高。</a:t>
            </a:r>
            <a:endParaRPr lang="en-US" altLang="zh-CN" sz="1800" b="1" dirty="0" smtClean="0">
              <a:solidFill>
                <a:srgbClr val="FF0000"/>
              </a:solidFill>
            </a:endParaRPr>
          </a:p>
          <a:p>
            <a:r>
              <a:rPr lang="zh-CN" altLang="zh-CN" sz="1800" b="1" dirty="0" smtClean="0">
                <a:solidFill>
                  <a:srgbClr val="FFFF00"/>
                </a:solidFill>
              </a:rPr>
              <a:t>二</a:t>
            </a:r>
            <a:r>
              <a:rPr lang="zh-CN" altLang="zh-CN" sz="1800" b="1" dirty="0">
                <a:solidFill>
                  <a:srgbClr val="FFFF00"/>
                </a:solidFill>
              </a:rPr>
              <a:t>是收入增速保持较快增长，创近</a:t>
            </a:r>
            <a:r>
              <a:rPr lang="en-US" altLang="zh-CN" sz="1800" b="1" dirty="0">
                <a:solidFill>
                  <a:srgbClr val="FFFF00"/>
                </a:solidFill>
              </a:rPr>
              <a:t>5</a:t>
            </a:r>
            <a:r>
              <a:rPr lang="zh-CN" altLang="zh-CN" sz="1800" b="1" dirty="0">
                <a:solidFill>
                  <a:srgbClr val="FFFF00"/>
                </a:solidFill>
              </a:rPr>
              <a:t>年来最好水平</a:t>
            </a:r>
            <a:r>
              <a:rPr lang="zh-CN" altLang="zh-CN" sz="1800" b="1" dirty="0" smtClean="0">
                <a:solidFill>
                  <a:srgbClr val="FFFF00"/>
                </a:solidFill>
              </a:rPr>
              <a:t>。</a:t>
            </a:r>
            <a:endParaRPr lang="en-US" altLang="zh-CN" sz="1800" b="1" dirty="0" smtClean="0">
              <a:solidFill>
                <a:srgbClr val="FFFF00"/>
              </a:solidFill>
            </a:endParaRPr>
          </a:p>
          <a:p>
            <a:r>
              <a:rPr lang="zh-CN" altLang="zh-CN" sz="1800" b="1" dirty="0" smtClean="0">
                <a:solidFill>
                  <a:schemeClr val="bg2">
                    <a:lumMod val="25000"/>
                  </a:schemeClr>
                </a:solidFill>
              </a:rPr>
              <a:t>三</a:t>
            </a:r>
            <a:r>
              <a:rPr lang="zh-CN" altLang="zh-CN" sz="1800" b="1" dirty="0">
                <a:solidFill>
                  <a:schemeClr val="bg2">
                    <a:lumMod val="25000"/>
                  </a:schemeClr>
                </a:solidFill>
              </a:rPr>
              <a:t>是收入质量大幅提升，税收比重提升幅度居全省首位</a:t>
            </a:r>
            <a:r>
              <a:rPr lang="zh-CN" altLang="zh-CN" sz="1800" b="1" dirty="0" smtClean="0">
                <a:solidFill>
                  <a:schemeClr val="bg2">
                    <a:lumMod val="25000"/>
                  </a:schemeClr>
                </a:solidFill>
              </a:rPr>
              <a:t>。</a:t>
            </a:r>
            <a:endParaRPr lang="en-US" altLang="zh-CN" sz="1800" b="1" dirty="0" smtClean="0">
              <a:solidFill>
                <a:schemeClr val="bg2">
                  <a:lumMod val="25000"/>
                </a:schemeClr>
              </a:solidFill>
            </a:endParaRPr>
          </a:p>
          <a:p>
            <a:r>
              <a:rPr lang="zh-CN" altLang="zh-CN" sz="1800" b="1" dirty="0" smtClean="0">
                <a:solidFill>
                  <a:srgbClr val="9A7716"/>
                </a:solidFill>
              </a:rPr>
              <a:t>四</a:t>
            </a:r>
            <a:r>
              <a:rPr lang="zh-CN" altLang="zh-CN" sz="1800" b="1" dirty="0">
                <a:solidFill>
                  <a:srgbClr val="9A7716"/>
                </a:solidFill>
              </a:rPr>
              <a:t>是所有县区全部实现正增长，收入均衡性大幅改善。全市</a:t>
            </a:r>
            <a:r>
              <a:rPr lang="en-US" altLang="zh-CN" sz="1800" b="1" dirty="0">
                <a:solidFill>
                  <a:srgbClr val="9A7716"/>
                </a:solidFill>
              </a:rPr>
              <a:t>19</a:t>
            </a:r>
            <a:r>
              <a:rPr lang="zh-CN" altLang="zh-CN" sz="1800" b="1" dirty="0">
                <a:solidFill>
                  <a:srgbClr val="9A7716"/>
                </a:solidFill>
              </a:rPr>
              <a:t>个县（市）区一般公共预算收入全部实现正增长。其中，迁安增速超</a:t>
            </a:r>
            <a:r>
              <a:rPr lang="en-US" altLang="zh-CN" sz="1800" b="1" dirty="0">
                <a:solidFill>
                  <a:srgbClr val="9A7716"/>
                </a:solidFill>
              </a:rPr>
              <a:t>50%</a:t>
            </a:r>
            <a:r>
              <a:rPr lang="zh-CN" altLang="zh-CN" sz="1800" b="1" dirty="0">
                <a:solidFill>
                  <a:srgbClr val="9A7716"/>
                </a:solidFill>
              </a:rPr>
              <a:t>；汉沽、芦台和遵化增速超</a:t>
            </a:r>
            <a:r>
              <a:rPr lang="en-US" altLang="zh-CN" sz="1800" b="1" dirty="0">
                <a:solidFill>
                  <a:srgbClr val="9A7716"/>
                </a:solidFill>
              </a:rPr>
              <a:t>20%</a:t>
            </a:r>
            <a:r>
              <a:rPr lang="zh-CN" altLang="zh-CN" sz="1800" b="1" dirty="0">
                <a:solidFill>
                  <a:srgbClr val="9A7716"/>
                </a:solidFill>
              </a:rPr>
              <a:t>；滦州、迁西等县区增速超</a:t>
            </a:r>
            <a:r>
              <a:rPr lang="en-US" altLang="zh-CN" sz="1800" b="1" dirty="0">
                <a:solidFill>
                  <a:srgbClr val="9A7716"/>
                </a:solidFill>
              </a:rPr>
              <a:t>15%</a:t>
            </a:r>
            <a:r>
              <a:rPr lang="zh-CN" altLang="zh-CN" sz="1800" b="1" dirty="0">
                <a:solidFill>
                  <a:srgbClr val="9A7716"/>
                </a:solidFill>
              </a:rPr>
              <a:t>。</a:t>
            </a:r>
          </a:p>
        </p:txBody>
      </p:sp>
      <p:grpSp>
        <p:nvGrpSpPr>
          <p:cNvPr id="12" name="Group 9"/>
          <p:cNvGrpSpPr>
            <a:grpSpLocks/>
          </p:cNvGrpSpPr>
          <p:nvPr/>
        </p:nvGrpSpPr>
        <p:grpSpPr bwMode="auto">
          <a:xfrm>
            <a:off x="1257300" y="1965652"/>
            <a:ext cx="2497138" cy="1985962"/>
            <a:chOff x="0" y="0"/>
            <a:chExt cx="1573" cy="1251"/>
          </a:xfrm>
        </p:grpSpPr>
        <p:sp>
          <p:nvSpPr>
            <p:cNvPr id="13" name="AutoShape 11"/>
            <p:cNvSpPr>
              <a:spLocks noChangeArrowheads="1"/>
            </p:cNvSpPr>
            <p:nvPr/>
          </p:nvSpPr>
          <p:spPr bwMode="auto">
            <a:xfrm>
              <a:off x="0" y="0"/>
              <a:ext cx="1573" cy="1251"/>
            </a:xfrm>
            <a:prstGeom prst="diamond">
              <a:avLst/>
            </a:prstGeom>
            <a:gradFill rotWithShape="1">
              <a:gsLst>
                <a:gs pos="0">
                  <a:schemeClr val="accent1">
                    <a:gamma/>
                    <a:shade val="46275"/>
                    <a:invGamma/>
                  </a:schemeClr>
                </a:gs>
                <a:gs pos="100000">
                  <a:schemeClr val="accent1"/>
                </a:gs>
              </a:gsLst>
              <a:lin ang="5400000" scaled="1"/>
            </a:gradFill>
            <a:ln w="9525" cmpd="sng">
              <a:miter lim="800000"/>
              <a:headEnd/>
              <a:tailEnd/>
            </a:ln>
            <a:effectLst/>
            <a:scene3d>
              <a:camera prst="legacyObliqueBottom">
                <a:rot lat="20099996" lon="0" rev="0"/>
              </a:camera>
              <a:lightRig rig="legacyFlat2" dir="t"/>
            </a:scene3d>
            <a:sp3d extrusionH="163500" prstMaterial="legacyPlastic">
              <a:bevelT w="13500" h="13500" prst="angle"/>
              <a:bevelB w="13500" h="13500" prst="angle"/>
              <a:extrusionClr>
                <a:schemeClr val="accent1"/>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pPr algn="ctr"/>
              <a:endParaRPr lang="zh-CN" altLang="zh-CN">
                <a:cs typeface="Arial" pitchFamily="34" charset="0"/>
              </a:endParaRPr>
            </a:p>
          </p:txBody>
        </p:sp>
        <p:sp>
          <p:nvSpPr>
            <p:cNvPr id="14" name="Line 12"/>
            <p:cNvSpPr>
              <a:spLocks noChangeShapeType="1"/>
            </p:cNvSpPr>
            <p:nvPr/>
          </p:nvSpPr>
          <p:spPr bwMode="auto">
            <a:xfrm>
              <a:off x="0" y="626"/>
              <a:ext cx="787" cy="433"/>
            </a:xfrm>
            <a:prstGeom prst="line">
              <a:avLst/>
            </a:prstGeom>
            <a:noFill/>
            <a:ln w="6350" cmpd="sng">
              <a:solidFill>
                <a:srgbClr val="FFFFFF">
                  <a:alpha val="29999"/>
                </a:srgbClr>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5" name="Group 12"/>
          <p:cNvGrpSpPr>
            <a:grpSpLocks/>
          </p:cNvGrpSpPr>
          <p:nvPr/>
        </p:nvGrpSpPr>
        <p:grpSpPr bwMode="auto">
          <a:xfrm>
            <a:off x="0" y="2876877"/>
            <a:ext cx="2497138" cy="1985962"/>
            <a:chOff x="0" y="0"/>
            <a:chExt cx="1573" cy="1251"/>
          </a:xfrm>
        </p:grpSpPr>
        <p:sp>
          <p:nvSpPr>
            <p:cNvPr id="16" name="AutoShape 14"/>
            <p:cNvSpPr>
              <a:spLocks noChangeArrowheads="1"/>
            </p:cNvSpPr>
            <p:nvPr/>
          </p:nvSpPr>
          <p:spPr bwMode="auto">
            <a:xfrm>
              <a:off x="0" y="0"/>
              <a:ext cx="1573" cy="1251"/>
            </a:xfrm>
            <a:prstGeom prst="diamond">
              <a:avLst/>
            </a:prstGeom>
            <a:gradFill rotWithShape="1">
              <a:gsLst>
                <a:gs pos="0">
                  <a:schemeClr val="accent2">
                    <a:gamma/>
                    <a:shade val="46275"/>
                    <a:invGamma/>
                  </a:schemeClr>
                </a:gs>
                <a:gs pos="100000">
                  <a:schemeClr val="accent2"/>
                </a:gs>
              </a:gsLst>
              <a:lin ang="5400000" scaled="1"/>
            </a:gradFill>
            <a:ln w="9525" cmpd="sng">
              <a:miter lim="800000"/>
              <a:headEnd/>
              <a:tailEnd/>
            </a:ln>
            <a:effectLst/>
            <a:scene3d>
              <a:camera prst="legacyObliqueBottom">
                <a:rot lat="20099996" lon="0" rev="0"/>
              </a:camera>
              <a:lightRig rig="legacyNormal2" dir="t"/>
            </a:scene3d>
            <a:sp3d extrusionH="163500" prstMaterial="legacyPlastic">
              <a:bevelT w="13500" h="13500" prst="angle"/>
              <a:bevelB w="13500" h="13500" prst="angle"/>
              <a:extrusionClr>
                <a:schemeClr val="accent2"/>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pPr algn="ctr"/>
              <a:endParaRPr lang="zh-CN" altLang="zh-CN">
                <a:cs typeface="Arial" pitchFamily="34" charset="0"/>
              </a:endParaRPr>
            </a:p>
          </p:txBody>
        </p:sp>
        <p:sp>
          <p:nvSpPr>
            <p:cNvPr id="17" name="Line 15"/>
            <p:cNvSpPr>
              <a:spLocks noChangeShapeType="1"/>
            </p:cNvSpPr>
            <p:nvPr/>
          </p:nvSpPr>
          <p:spPr bwMode="auto">
            <a:xfrm>
              <a:off x="3" y="623"/>
              <a:ext cx="787" cy="433"/>
            </a:xfrm>
            <a:prstGeom prst="line">
              <a:avLst/>
            </a:prstGeom>
            <a:noFill/>
            <a:ln w="6350" cmpd="sng">
              <a:solidFill>
                <a:srgbClr val="FFFFFF">
                  <a:alpha val="29999"/>
                </a:srgbClr>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18" name="Group 15"/>
          <p:cNvGrpSpPr>
            <a:grpSpLocks/>
          </p:cNvGrpSpPr>
          <p:nvPr/>
        </p:nvGrpSpPr>
        <p:grpSpPr bwMode="auto">
          <a:xfrm>
            <a:off x="2511425" y="2876877"/>
            <a:ext cx="2497138" cy="1985962"/>
            <a:chOff x="0" y="0"/>
            <a:chExt cx="1573" cy="1251"/>
          </a:xfrm>
        </p:grpSpPr>
        <p:sp>
          <p:nvSpPr>
            <p:cNvPr id="19" name="AutoShape 17"/>
            <p:cNvSpPr>
              <a:spLocks noChangeArrowheads="1"/>
            </p:cNvSpPr>
            <p:nvPr/>
          </p:nvSpPr>
          <p:spPr bwMode="auto">
            <a:xfrm>
              <a:off x="0" y="0"/>
              <a:ext cx="1573" cy="1251"/>
            </a:xfrm>
            <a:prstGeom prst="diamond">
              <a:avLst/>
            </a:prstGeom>
            <a:gradFill rotWithShape="1">
              <a:gsLst>
                <a:gs pos="0">
                  <a:schemeClr val="hlink">
                    <a:gamma/>
                    <a:shade val="46275"/>
                    <a:invGamma/>
                  </a:schemeClr>
                </a:gs>
                <a:gs pos="100000">
                  <a:schemeClr val="hlink"/>
                </a:gs>
              </a:gsLst>
              <a:lin ang="5400000" scaled="1"/>
            </a:gradFill>
            <a:ln w="9525" cmpd="sng">
              <a:miter lim="800000"/>
              <a:headEnd/>
              <a:tailEnd/>
            </a:ln>
            <a:effectLst/>
            <a:scene3d>
              <a:camera prst="legacyObliqueBottom">
                <a:rot lat="20099996" lon="0" rev="0"/>
              </a:camera>
              <a:lightRig rig="legacyNormal2" dir="t"/>
            </a:scene3d>
            <a:sp3d extrusionH="163500" prstMaterial="legacyPlastic">
              <a:bevelT w="13500" h="13500" prst="angle"/>
              <a:bevelB w="13500" h="13500" prst="angle"/>
              <a:extrusionClr>
                <a:schemeClr val="hlink"/>
              </a:extrusionClr>
            </a:sp3d>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flatTx/>
            </a:bodyPr>
            <a:lstStyle/>
            <a:p>
              <a:pPr algn="ctr"/>
              <a:endParaRPr lang="zh-CN" altLang="zh-CN">
                <a:cs typeface="Arial" pitchFamily="34" charset="0"/>
              </a:endParaRPr>
            </a:p>
          </p:txBody>
        </p:sp>
        <p:sp>
          <p:nvSpPr>
            <p:cNvPr id="20" name="Line 18"/>
            <p:cNvSpPr>
              <a:spLocks noChangeShapeType="1"/>
            </p:cNvSpPr>
            <p:nvPr/>
          </p:nvSpPr>
          <p:spPr bwMode="auto">
            <a:xfrm>
              <a:off x="7" y="624"/>
              <a:ext cx="787" cy="433"/>
            </a:xfrm>
            <a:prstGeom prst="line">
              <a:avLst/>
            </a:prstGeom>
            <a:noFill/>
            <a:ln w="6350" cmpd="sng">
              <a:solidFill>
                <a:srgbClr val="FFFFFF">
                  <a:alpha val="29999"/>
                </a:srgbClr>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21" name="Text Box 19"/>
          <p:cNvSpPr txBox="1">
            <a:spLocks noChangeArrowheads="1"/>
          </p:cNvSpPr>
          <p:nvPr/>
        </p:nvSpPr>
        <p:spPr bwMode="auto">
          <a:xfrm>
            <a:off x="1593850" y="2760195"/>
            <a:ext cx="1857375" cy="396875"/>
          </a:xfrm>
          <a:prstGeom prst="rect">
            <a:avLst/>
          </a:prstGeom>
          <a:noFill/>
          <a:ln>
            <a:noFill/>
          </a:ln>
          <a:effectLst>
            <a:outerShdw dist="17961" dir="2700000" algn="ctr" rotWithShape="0">
              <a:srgbClr val="969696">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spcBef>
                <a:spcPct val="50000"/>
              </a:spcBef>
            </a:pPr>
            <a:r>
              <a:rPr lang="zh-CN" altLang="en-US" sz="2000" b="1" dirty="0" smtClean="0">
                <a:solidFill>
                  <a:srgbClr val="F8F8F8"/>
                </a:solidFill>
                <a:cs typeface="Arial" pitchFamily="34" charset="0"/>
              </a:rPr>
              <a:t>增速</a:t>
            </a:r>
            <a:endParaRPr lang="zh-CN" altLang="zh-CN" sz="2000" b="1" dirty="0">
              <a:solidFill>
                <a:srgbClr val="F8F8F8"/>
              </a:solidFill>
              <a:cs typeface="Arial" pitchFamily="34" charset="0"/>
            </a:endParaRPr>
          </a:p>
        </p:txBody>
      </p:sp>
      <p:sp>
        <p:nvSpPr>
          <p:cNvPr id="22" name="Text Box 19"/>
          <p:cNvSpPr txBox="1">
            <a:spLocks noChangeArrowheads="1"/>
          </p:cNvSpPr>
          <p:nvPr/>
        </p:nvSpPr>
        <p:spPr bwMode="auto">
          <a:xfrm>
            <a:off x="319881" y="3641656"/>
            <a:ext cx="1857375" cy="396875"/>
          </a:xfrm>
          <a:prstGeom prst="rect">
            <a:avLst/>
          </a:prstGeom>
          <a:noFill/>
          <a:ln>
            <a:noFill/>
          </a:ln>
          <a:effectLst>
            <a:outerShdw dist="17961" dir="2700000" algn="ctr" rotWithShape="0">
              <a:srgbClr val="969696">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spcBef>
                <a:spcPct val="50000"/>
              </a:spcBef>
            </a:pPr>
            <a:r>
              <a:rPr lang="zh-CN" altLang="en-US" sz="2000" b="1" dirty="0" smtClean="0">
                <a:solidFill>
                  <a:srgbClr val="F8F8F8"/>
                </a:solidFill>
                <a:cs typeface="Arial" pitchFamily="34" charset="0"/>
              </a:rPr>
              <a:t>总量</a:t>
            </a:r>
            <a:endParaRPr lang="zh-CN" altLang="zh-CN" sz="2000" b="1" dirty="0">
              <a:solidFill>
                <a:srgbClr val="F8F8F8"/>
              </a:solidFill>
              <a:cs typeface="Arial" pitchFamily="34" charset="0"/>
            </a:endParaRPr>
          </a:p>
        </p:txBody>
      </p:sp>
      <p:sp>
        <p:nvSpPr>
          <p:cNvPr id="23" name="Text Box 19"/>
          <p:cNvSpPr txBox="1">
            <a:spLocks noChangeArrowheads="1"/>
          </p:cNvSpPr>
          <p:nvPr/>
        </p:nvSpPr>
        <p:spPr bwMode="auto">
          <a:xfrm>
            <a:off x="2950936" y="3693520"/>
            <a:ext cx="1857375" cy="396875"/>
          </a:xfrm>
          <a:prstGeom prst="rect">
            <a:avLst/>
          </a:prstGeom>
          <a:noFill/>
          <a:ln>
            <a:noFill/>
          </a:ln>
          <a:effectLst>
            <a:outerShdw dist="17961" dir="2700000" algn="ctr" rotWithShape="0">
              <a:srgbClr val="969696">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spcBef>
                <a:spcPct val="50000"/>
              </a:spcBef>
            </a:pPr>
            <a:r>
              <a:rPr lang="zh-CN" altLang="en-US" sz="2000" b="1" dirty="0" smtClean="0">
                <a:solidFill>
                  <a:srgbClr val="F8F8F8"/>
                </a:solidFill>
                <a:cs typeface="Arial" pitchFamily="34" charset="0"/>
              </a:rPr>
              <a:t>质量</a:t>
            </a:r>
            <a:endParaRPr lang="zh-CN" altLang="zh-CN" sz="2000" b="1" dirty="0">
              <a:solidFill>
                <a:srgbClr val="F8F8F8"/>
              </a:solidFill>
              <a:cs typeface="Arial" pitchFamily="34" charset="0"/>
            </a:endParaRPr>
          </a:p>
        </p:txBody>
      </p:sp>
      <p:sp>
        <p:nvSpPr>
          <p:cNvPr id="24" name="Text Box 19"/>
          <p:cNvSpPr txBox="1">
            <a:spLocks noChangeArrowheads="1"/>
          </p:cNvSpPr>
          <p:nvPr/>
        </p:nvSpPr>
        <p:spPr bwMode="auto">
          <a:xfrm>
            <a:off x="1482190" y="1518248"/>
            <a:ext cx="1857375" cy="396875"/>
          </a:xfrm>
          <a:prstGeom prst="rect">
            <a:avLst/>
          </a:prstGeom>
          <a:noFill/>
          <a:ln>
            <a:noFill/>
          </a:ln>
          <a:effectLst>
            <a:outerShdw dist="17961" dir="2700000" algn="ctr" rotWithShape="0">
              <a:srgbClr val="969696">
                <a:alpha val="5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fontAlgn="base">
              <a:spcBef>
                <a:spcPct val="0"/>
              </a:spcBef>
              <a:spcAft>
                <a:spcPct val="0"/>
              </a:spcAft>
              <a:defRPr>
                <a:solidFill>
                  <a:schemeClr val="tx1"/>
                </a:solidFill>
                <a:latin typeface="Arial" pitchFamily="34" charset="0"/>
                <a:ea typeface="宋体" pitchFamily="2" charset="-122"/>
              </a:defRPr>
            </a:lvl6pPr>
            <a:lvl7pPr marL="2971800" indent="-228600" fontAlgn="base">
              <a:spcBef>
                <a:spcPct val="0"/>
              </a:spcBef>
              <a:spcAft>
                <a:spcPct val="0"/>
              </a:spcAft>
              <a:defRPr>
                <a:solidFill>
                  <a:schemeClr val="tx1"/>
                </a:solidFill>
                <a:latin typeface="Arial" pitchFamily="34" charset="0"/>
                <a:ea typeface="宋体" pitchFamily="2" charset="-122"/>
              </a:defRPr>
            </a:lvl7pPr>
            <a:lvl8pPr marL="3429000" indent="-228600" fontAlgn="base">
              <a:spcBef>
                <a:spcPct val="0"/>
              </a:spcBef>
              <a:spcAft>
                <a:spcPct val="0"/>
              </a:spcAft>
              <a:defRPr>
                <a:solidFill>
                  <a:schemeClr val="tx1"/>
                </a:solidFill>
                <a:latin typeface="Arial" pitchFamily="34" charset="0"/>
                <a:ea typeface="宋体" pitchFamily="2" charset="-122"/>
              </a:defRPr>
            </a:lvl8pPr>
            <a:lvl9pPr marL="3886200" indent="-228600" fontAlgn="base">
              <a:spcBef>
                <a:spcPct val="0"/>
              </a:spcBef>
              <a:spcAft>
                <a:spcPct val="0"/>
              </a:spcAft>
              <a:defRPr>
                <a:solidFill>
                  <a:schemeClr val="tx1"/>
                </a:solidFill>
                <a:latin typeface="Arial" pitchFamily="34" charset="0"/>
                <a:ea typeface="宋体" pitchFamily="2" charset="-122"/>
              </a:defRPr>
            </a:lvl9pPr>
          </a:lstStyle>
          <a:p>
            <a:pPr algn="ctr">
              <a:spcBef>
                <a:spcPct val="50000"/>
              </a:spcBef>
            </a:pPr>
            <a:r>
              <a:rPr lang="zh-CN" altLang="en-US" sz="2000" b="1" dirty="0">
                <a:solidFill>
                  <a:srgbClr val="F8F8F8"/>
                </a:solidFill>
                <a:cs typeface="Arial" pitchFamily="34" charset="0"/>
              </a:rPr>
              <a:t>三提升</a:t>
            </a:r>
            <a:endParaRPr lang="zh-CN" altLang="zh-CN" sz="2000" b="1" dirty="0">
              <a:solidFill>
                <a:srgbClr val="F8F8F8"/>
              </a:solidFill>
              <a:cs typeface="Arial" pitchFamily="34" charset="0"/>
            </a:endParaRPr>
          </a:p>
        </p:txBody>
      </p:sp>
    </p:spTree>
    <p:extLst>
      <p:ext uri="{BB962C8B-B14F-4D97-AF65-F5344CB8AC3E}">
        <p14:creationId xmlns:p14="http://schemas.microsoft.com/office/powerpoint/2010/main" val="173951738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74"/>
                                        </p:tgtEl>
                                        <p:attrNameLst>
                                          <p:attrName>style.visibility</p:attrName>
                                        </p:attrNameLst>
                                      </p:cBhvr>
                                      <p:to>
                                        <p:strVal val="visible"/>
                                      </p:to>
                                    </p:set>
                                    <p:anim calcmode="lin" valueType="num">
                                      <p:cBhvr additive="base">
                                        <p:cTn id="7" dur="2250" fill="hold"/>
                                        <p:tgtEl>
                                          <p:spTgt spid="1974"/>
                                        </p:tgtEl>
                                        <p:attrNameLst>
                                          <p:attrName>ppt_x</p:attrName>
                                        </p:attrNameLst>
                                      </p:cBhvr>
                                      <p:tavLst>
                                        <p:tav tm="0">
                                          <p:val>
                                            <p:strVal val="#ppt_x"/>
                                          </p:val>
                                        </p:tav>
                                        <p:tav tm="100000">
                                          <p:val>
                                            <p:strVal val="#ppt_x"/>
                                          </p:val>
                                        </p:tav>
                                      </p:tavLst>
                                    </p:anim>
                                    <p:anim calcmode="lin" valueType="num">
                                      <p:cBhvr additive="base">
                                        <p:cTn id="8" dur="2250" fill="hold"/>
                                        <p:tgtEl>
                                          <p:spTgt spid="197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anim calcmode="lin" valueType="num">
                                      <p:cBhvr>
                                        <p:cTn id="19" dur="500" fill="hold"/>
                                        <p:tgtEl>
                                          <p:spTgt spid="18"/>
                                        </p:tgtEl>
                                        <p:attrNameLst>
                                          <p:attrName>ppt_x</p:attrName>
                                        </p:attrNameLst>
                                      </p:cBhvr>
                                      <p:tavLst>
                                        <p:tav tm="0">
                                          <p:val>
                                            <p:strVal val="#ppt_x"/>
                                          </p:val>
                                        </p:tav>
                                        <p:tav tm="100000">
                                          <p:val>
                                            <p:strVal val="#ppt_x"/>
                                          </p:val>
                                        </p:tav>
                                      </p:tavLst>
                                    </p:anim>
                                    <p:anim calcmode="lin" valueType="num">
                                      <p:cBhvr>
                                        <p:cTn id="20" dur="5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25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22">
                                            <p:txEl>
                                              <p:pRg st="0" end="0"/>
                                            </p:txEl>
                                          </p:spTgt>
                                        </p:tgtEl>
                                        <p:attrNameLst>
                                          <p:attrName>style.visibility</p:attrName>
                                        </p:attrNameLst>
                                      </p:cBhvr>
                                      <p:to>
                                        <p:strVal val="visible"/>
                                      </p:to>
                                    </p:set>
                                    <p:anim calcmode="lin" valueType="num">
                                      <p:cBhvr additive="base">
                                        <p:cTn id="30" dur="125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31" dur="125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1500" fill="hold"/>
                                        <p:tgtEl>
                                          <p:spTgt spid="23"/>
                                        </p:tgtEl>
                                        <p:attrNameLst>
                                          <p:attrName>ppt_x</p:attrName>
                                        </p:attrNameLst>
                                      </p:cBhvr>
                                      <p:tavLst>
                                        <p:tav tm="0">
                                          <p:val>
                                            <p:strVal val="#ppt_x"/>
                                          </p:val>
                                        </p:tav>
                                        <p:tav tm="100000">
                                          <p:val>
                                            <p:strVal val="#ppt_x"/>
                                          </p:val>
                                        </p:tav>
                                      </p:tavLst>
                                    </p:anim>
                                    <p:anim calcmode="lin" valueType="num">
                                      <p:cBhvr additive="base">
                                        <p:cTn id="37" dur="1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21"/>
                                        </p:tgtEl>
                                        <p:attrNameLst>
                                          <p:attrName>style.visibility</p:attrName>
                                        </p:attrNameLst>
                                      </p:cBhvr>
                                      <p:to>
                                        <p:strVal val="visible"/>
                                      </p:to>
                                    </p:set>
                                    <p:anim calcmode="lin" valueType="num">
                                      <p:cBhvr additive="base">
                                        <p:cTn id="42" dur="500" fill="hold"/>
                                        <p:tgtEl>
                                          <p:spTgt spid="21"/>
                                        </p:tgtEl>
                                        <p:attrNameLst>
                                          <p:attrName>ppt_x</p:attrName>
                                        </p:attrNameLst>
                                      </p:cBhvr>
                                      <p:tavLst>
                                        <p:tav tm="0">
                                          <p:val>
                                            <p:strVal val="#ppt_x"/>
                                          </p:val>
                                        </p:tav>
                                        <p:tav tm="100000">
                                          <p:val>
                                            <p:strVal val="#ppt_x"/>
                                          </p:val>
                                        </p:tav>
                                      </p:tavLst>
                                    </p:anim>
                                    <p:anim calcmode="lin" valueType="num">
                                      <p:cBhvr additive="base">
                                        <p:cTn id="43"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1977"/>
                                        </p:tgtEl>
                                        <p:attrNameLst>
                                          <p:attrName>style.visibility</p:attrName>
                                        </p:attrNameLst>
                                      </p:cBhvr>
                                      <p:to>
                                        <p:strVal val="visible"/>
                                      </p:to>
                                    </p:set>
                                    <p:animEffect transition="in" filter="fade">
                                      <p:cBhvr>
                                        <p:cTn id="48" dur="750"/>
                                        <p:tgtEl>
                                          <p:spTgt spid="1977"/>
                                        </p:tgtEl>
                                      </p:cBhvr>
                                    </p:animEffect>
                                    <p:anim calcmode="lin" valueType="num">
                                      <p:cBhvr>
                                        <p:cTn id="49" dur="750" fill="hold"/>
                                        <p:tgtEl>
                                          <p:spTgt spid="1977"/>
                                        </p:tgtEl>
                                        <p:attrNameLst>
                                          <p:attrName>ppt_x</p:attrName>
                                        </p:attrNameLst>
                                      </p:cBhvr>
                                      <p:tavLst>
                                        <p:tav tm="0">
                                          <p:val>
                                            <p:strVal val="#ppt_x"/>
                                          </p:val>
                                        </p:tav>
                                        <p:tav tm="100000">
                                          <p:val>
                                            <p:strVal val="#ppt_x"/>
                                          </p:val>
                                        </p:tav>
                                      </p:tavLst>
                                    </p:anim>
                                    <p:anim calcmode="lin" valueType="num">
                                      <p:cBhvr>
                                        <p:cTn id="50" dur="750" fill="hold"/>
                                        <p:tgtEl>
                                          <p:spTgt spid="1977"/>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16" presetClass="entr" presetSubtype="21"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barn(inVertical)">
                                      <p:cBhvr>
                                        <p:cTn id="55" dur="500"/>
                                        <p:tgtEl>
                                          <p:spTgt spid="24"/>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grpId="0" nodeType="clickEffect">
                                  <p:stCondLst>
                                    <p:cond delay="0"/>
                                  </p:stCondLst>
                                  <p:childTnLst>
                                    <p:set>
                                      <p:cBhvr>
                                        <p:cTn id="59" dur="1" fill="hold">
                                          <p:stCondLst>
                                            <p:cond delay="0"/>
                                          </p:stCondLst>
                                        </p:cTn>
                                        <p:tgtEl>
                                          <p:spTgt spid="1980"/>
                                        </p:tgtEl>
                                        <p:attrNameLst>
                                          <p:attrName>style.visibility</p:attrName>
                                        </p:attrNameLst>
                                      </p:cBhvr>
                                      <p:to>
                                        <p:strVal val="visible"/>
                                      </p:to>
                                    </p:set>
                                    <p:animEffect transition="in" filter="fade">
                                      <p:cBhvr>
                                        <p:cTn id="60" dur="8750"/>
                                        <p:tgtEl>
                                          <p:spTgt spid="1980"/>
                                        </p:tgtEl>
                                      </p:cBhvr>
                                    </p:animEffect>
                                    <p:anim calcmode="lin" valueType="num">
                                      <p:cBhvr>
                                        <p:cTn id="61" dur="8750" fill="hold"/>
                                        <p:tgtEl>
                                          <p:spTgt spid="1980"/>
                                        </p:tgtEl>
                                        <p:attrNameLst>
                                          <p:attrName>ppt_x</p:attrName>
                                        </p:attrNameLst>
                                      </p:cBhvr>
                                      <p:tavLst>
                                        <p:tav tm="0">
                                          <p:val>
                                            <p:strVal val="#ppt_x"/>
                                          </p:val>
                                        </p:tav>
                                        <p:tav tm="100000">
                                          <p:val>
                                            <p:strVal val="#ppt_x"/>
                                          </p:val>
                                        </p:tav>
                                      </p:tavLst>
                                    </p:anim>
                                    <p:anim calcmode="lin" valueType="num">
                                      <p:cBhvr>
                                        <p:cTn id="62" dur="8750" fill="hold"/>
                                        <p:tgtEl>
                                          <p:spTgt spid="19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4" grpId="0"/>
      <p:bldP spid="1977" grpId="0" animBg="1"/>
      <p:bldP spid="1980" grpId="0"/>
      <p:bldP spid="21" grpId="0"/>
      <p:bldP spid="23"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 name="矩形 2"/>
          <p:cNvSpPr/>
          <p:nvPr/>
        </p:nvSpPr>
        <p:spPr>
          <a:xfrm>
            <a:off x="778578" y="2002971"/>
            <a:ext cx="1844395" cy="2355157"/>
          </a:xfrm>
          <a:prstGeom prst="rect">
            <a:avLst/>
          </a:prstGeom>
          <a:solidFill>
            <a:srgbClr val="FFFFFF">
              <a:alpha val="50195"/>
            </a:srgbClr>
          </a:solid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 name="矩形 1"/>
          <p:cNvSpPr/>
          <p:nvPr/>
        </p:nvSpPr>
        <p:spPr>
          <a:xfrm>
            <a:off x="947555" y="2236328"/>
            <a:ext cx="1519873" cy="1754326"/>
          </a:xfrm>
          <a:prstGeom prst="rect">
            <a:avLst/>
          </a:prstGeom>
          <a:scene3d>
            <a:camera prst="perspectiveBelow"/>
            <a:lightRig rig="threePt" dir="t"/>
          </a:scene3d>
        </p:spPr>
        <p:txBody>
          <a:bodyPr wrap="square">
            <a:spAutoFit/>
          </a:bodyPr>
          <a:lstStyle/>
          <a:p>
            <a:r>
              <a:rPr lang="en-US" altLang="zh-CN" sz="1800" b="1" dirty="0" smtClean="0"/>
              <a:t>1.</a:t>
            </a:r>
            <a:r>
              <a:rPr lang="zh-CN" altLang="zh-CN" sz="1800" b="1" dirty="0" smtClean="0"/>
              <a:t>深入</a:t>
            </a:r>
            <a:r>
              <a:rPr lang="zh-CN" altLang="zh-CN" sz="1800" b="1" dirty="0"/>
              <a:t>开展综合治税管费，实施税收治理专项行动，清缴各项税费</a:t>
            </a:r>
            <a:r>
              <a:rPr lang="en-US" altLang="zh-CN" sz="1800" b="1" dirty="0"/>
              <a:t>25</a:t>
            </a:r>
            <a:r>
              <a:rPr lang="zh-CN" altLang="zh-CN" sz="1800" b="1" dirty="0"/>
              <a:t>亿元。</a:t>
            </a:r>
            <a:endParaRPr lang="zh-CN" altLang="en-US" sz="1800" b="1" dirty="0"/>
          </a:p>
        </p:txBody>
      </p:sp>
      <p:sp>
        <p:nvSpPr>
          <p:cNvPr id="59" name="矩形 2"/>
          <p:cNvSpPr/>
          <p:nvPr/>
        </p:nvSpPr>
        <p:spPr>
          <a:xfrm>
            <a:off x="2774296" y="2002971"/>
            <a:ext cx="1844395" cy="2355157"/>
          </a:xfrm>
          <a:prstGeom prst="rect">
            <a:avLst/>
          </a:prstGeom>
          <a:solidFill>
            <a:srgbClr val="FFFFFF">
              <a:alpha val="50195"/>
            </a:srgbClr>
          </a:solid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60" name="矩形 59"/>
          <p:cNvSpPr/>
          <p:nvPr/>
        </p:nvSpPr>
        <p:spPr>
          <a:xfrm>
            <a:off x="2899731" y="2236328"/>
            <a:ext cx="1519873" cy="1477328"/>
          </a:xfrm>
          <a:prstGeom prst="rect">
            <a:avLst/>
          </a:prstGeom>
          <a:scene3d>
            <a:camera prst="perspectiveBelow"/>
            <a:lightRig rig="threePt" dir="t"/>
          </a:scene3d>
        </p:spPr>
        <p:txBody>
          <a:bodyPr wrap="square">
            <a:spAutoFit/>
          </a:bodyPr>
          <a:lstStyle/>
          <a:p>
            <a:r>
              <a:rPr lang="en-US" altLang="zh-CN" sz="1800" b="1" dirty="0" smtClean="0"/>
              <a:t>2.</a:t>
            </a:r>
            <a:r>
              <a:rPr lang="zh-CN" altLang="zh-CN" sz="1800" b="1" dirty="0" smtClean="0"/>
              <a:t>全力</a:t>
            </a:r>
            <a:r>
              <a:rPr lang="zh-CN" altLang="zh-CN" sz="1800" b="1" dirty="0"/>
              <a:t>争取上级政策资金</a:t>
            </a:r>
            <a:r>
              <a:rPr lang="en-US" altLang="zh-CN" sz="1800" b="1" dirty="0"/>
              <a:t>249.7</a:t>
            </a:r>
            <a:r>
              <a:rPr lang="zh-CN" altLang="zh-CN" sz="1800" b="1" dirty="0"/>
              <a:t>亿元，同比增长</a:t>
            </a:r>
            <a:r>
              <a:rPr lang="en-US" altLang="zh-CN" sz="1800" b="1" dirty="0"/>
              <a:t>5.9%</a:t>
            </a:r>
            <a:r>
              <a:rPr lang="zh-CN" altLang="zh-CN" sz="1800" b="1" dirty="0"/>
              <a:t>。</a:t>
            </a:r>
            <a:endParaRPr lang="zh-CN" altLang="en-US" sz="1800" b="1" dirty="0"/>
          </a:p>
        </p:txBody>
      </p:sp>
      <p:sp>
        <p:nvSpPr>
          <p:cNvPr id="61" name="矩形 2"/>
          <p:cNvSpPr/>
          <p:nvPr/>
        </p:nvSpPr>
        <p:spPr>
          <a:xfrm>
            <a:off x="4820819" y="2002971"/>
            <a:ext cx="1844395" cy="2355157"/>
          </a:xfrm>
          <a:prstGeom prst="rect">
            <a:avLst/>
          </a:prstGeom>
          <a:solidFill>
            <a:srgbClr val="FFFFFF">
              <a:alpha val="50195"/>
            </a:srgbClr>
          </a:solid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62" name="矩形 61"/>
          <p:cNvSpPr/>
          <p:nvPr/>
        </p:nvSpPr>
        <p:spPr>
          <a:xfrm>
            <a:off x="4820819" y="2236328"/>
            <a:ext cx="1844395" cy="2031325"/>
          </a:xfrm>
          <a:prstGeom prst="rect">
            <a:avLst/>
          </a:prstGeom>
          <a:scene3d>
            <a:camera prst="perspectiveBelow"/>
            <a:lightRig rig="threePt" dir="t"/>
          </a:scene3d>
        </p:spPr>
        <p:txBody>
          <a:bodyPr wrap="square">
            <a:spAutoFit/>
          </a:bodyPr>
          <a:lstStyle/>
          <a:p>
            <a:r>
              <a:rPr lang="en-US" altLang="zh-CN" sz="1800" b="1" dirty="0" smtClean="0"/>
              <a:t>3.</a:t>
            </a:r>
            <a:r>
              <a:rPr lang="zh-CN" altLang="zh-CN" sz="1800" b="1" dirty="0" smtClean="0"/>
              <a:t>全年</a:t>
            </a:r>
            <a:r>
              <a:rPr lang="zh-CN" altLang="zh-CN" sz="1800" b="1" dirty="0"/>
              <a:t>争取到置换债券</a:t>
            </a:r>
            <a:r>
              <a:rPr lang="en-US" altLang="zh-CN" sz="1800" b="1" dirty="0"/>
              <a:t>204.3</a:t>
            </a:r>
            <a:r>
              <a:rPr lang="zh-CN" altLang="zh-CN" sz="1800" b="1" dirty="0"/>
              <a:t>亿元，新增政府债券</a:t>
            </a:r>
            <a:r>
              <a:rPr lang="en-US" altLang="zh-CN" sz="1800" b="1" dirty="0"/>
              <a:t>79.6</a:t>
            </a:r>
            <a:r>
              <a:rPr lang="zh-CN" altLang="zh-CN" sz="1800" b="1" dirty="0"/>
              <a:t>亿</a:t>
            </a:r>
            <a:r>
              <a:rPr lang="zh-CN" altLang="zh-CN" sz="1800" b="1" dirty="0" smtClean="0"/>
              <a:t>元</a:t>
            </a:r>
            <a:r>
              <a:rPr lang="zh-CN" altLang="en-US" sz="1800" b="1" dirty="0" smtClean="0"/>
              <a:t>，</a:t>
            </a:r>
            <a:r>
              <a:rPr lang="zh-CN" altLang="zh-CN" sz="1800" b="1" dirty="0"/>
              <a:t>有效地缓解了全市即期还款压力，满足支出需求</a:t>
            </a:r>
            <a:r>
              <a:rPr lang="zh-CN" altLang="en-US" sz="1800" b="1" dirty="0" smtClean="0"/>
              <a:t>。</a:t>
            </a:r>
            <a:endParaRPr lang="zh-CN" altLang="en-US" sz="1800" b="1" dirty="0"/>
          </a:p>
        </p:txBody>
      </p:sp>
      <p:sp>
        <p:nvSpPr>
          <p:cNvPr id="63" name="矩形 2"/>
          <p:cNvSpPr/>
          <p:nvPr/>
        </p:nvSpPr>
        <p:spPr>
          <a:xfrm>
            <a:off x="6860039" y="1995717"/>
            <a:ext cx="1844395" cy="2355157"/>
          </a:xfrm>
          <a:prstGeom prst="rect">
            <a:avLst/>
          </a:prstGeom>
          <a:solidFill>
            <a:srgbClr val="FFFFFF">
              <a:alpha val="50195"/>
            </a:srgbClr>
          </a:solidFill>
          <a:ln w="9525">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64" name="矩形 63"/>
          <p:cNvSpPr/>
          <p:nvPr/>
        </p:nvSpPr>
        <p:spPr>
          <a:xfrm>
            <a:off x="6860038" y="2054906"/>
            <a:ext cx="1844395" cy="2308324"/>
          </a:xfrm>
          <a:prstGeom prst="rect">
            <a:avLst/>
          </a:prstGeom>
          <a:scene3d>
            <a:camera prst="perspectiveBelow"/>
            <a:lightRig rig="threePt" dir="t"/>
          </a:scene3d>
        </p:spPr>
        <p:txBody>
          <a:bodyPr wrap="square">
            <a:spAutoFit/>
          </a:bodyPr>
          <a:lstStyle/>
          <a:p>
            <a:r>
              <a:rPr lang="en-US" altLang="zh-CN" sz="1800" b="1" dirty="0" smtClean="0"/>
              <a:t>4.</a:t>
            </a:r>
            <a:r>
              <a:rPr lang="zh-CN" altLang="zh-CN" sz="1800" b="1" dirty="0" smtClean="0"/>
              <a:t>利用</a:t>
            </a:r>
            <a:r>
              <a:rPr lang="zh-CN" altLang="zh-CN" sz="1800" b="1" dirty="0"/>
              <a:t>世行、亚行贷款</a:t>
            </a:r>
            <a:r>
              <a:rPr lang="en-US" altLang="zh-CN" sz="1800" b="1" dirty="0"/>
              <a:t>1</a:t>
            </a:r>
            <a:r>
              <a:rPr lang="zh-CN" altLang="zh-CN" sz="1800" b="1" dirty="0"/>
              <a:t>亿</a:t>
            </a:r>
            <a:r>
              <a:rPr lang="zh-CN" altLang="zh-CN" sz="1800" b="1" dirty="0" smtClean="0"/>
              <a:t>美元，</a:t>
            </a:r>
            <a:r>
              <a:rPr lang="zh-CN" altLang="zh-CN" sz="1800" b="1" dirty="0"/>
              <a:t>发起组建蓝天基金，目前已吸引社会资本</a:t>
            </a:r>
            <a:r>
              <a:rPr lang="en-US" altLang="zh-CN" sz="1800" b="1" dirty="0" smtClean="0"/>
              <a:t>12.65</a:t>
            </a:r>
            <a:r>
              <a:rPr lang="zh-CN" altLang="zh-CN" sz="1800" b="1" dirty="0" smtClean="0"/>
              <a:t>亿</a:t>
            </a:r>
            <a:r>
              <a:rPr lang="zh-CN" altLang="zh-CN" sz="1800" b="1" dirty="0"/>
              <a:t>元，重点支持唐山“公转铁”项目建设。</a:t>
            </a:r>
            <a:endParaRPr lang="zh-CN" altLang="en-US" sz="1800" b="1" dirty="0"/>
          </a:p>
        </p:txBody>
      </p:sp>
      <p:sp>
        <p:nvSpPr>
          <p:cNvPr id="65" name="文本框 1973"/>
          <p:cNvSpPr txBox="1">
            <a:spLocks noChangeArrowheads="1"/>
          </p:cNvSpPr>
          <p:nvPr/>
        </p:nvSpPr>
        <p:spPr bwMode="auto">
          <a:xfrm>
            <a:off x="455558" y="529345"/>
            <a:ext cx="272353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2100" b="1" dirty="0" smtClean="0">
                <a:solidFill>
                  <a:schemeClr val="bg1"/>
                </a:solidFill>
                <a:latin typeface="微软雅黑" pitchFamily="34" charset="-122"/>
                <a:ea typeface="微软雅黑" pitchFamily="34" charset="-122"/>
              </a:rPr>
              <a:t>多措并举广辟财源  助推经济社会发展</a:t>
            </a:r>
            <a:endParaRPr lang="zh-CN" altLang="en-US" sz="2100" b="1" dirty="0">
              <a:solidFill>
                <a:schemeClr val="bg1"/>
              </a:solidFill>
              <a:latin typeface="微软雅黑" pitchFamily="34" charset="-122"/>
              <a:ea typeface="微软雅黑" pitchFamily="34" charset="-122"/>
            </a:endParaRPr>
          </a:p>
        </p:txBody>
      </p:sp>
      <p:grpSp>
        <p:nvGrpSpPr>
          <p:cNvPr id="66" name="Group 21"/>
          <p:cNvGrpSpPr>
            <a:grpSpLocks/>
          </p:cNvGrpSpPr>
          <p:nvPr/>
        </p:nvGrpSpPr>
        <p:grpSpPr bwMode="auto">
          <a:xfrm>
            <a:off x="6212210" y="389359"/>
            <a:ext cx="1682750" cy="1552575"/>
            <a:chOff x="0" y="0"/>
            <a:chExt cx="860" cy="796"/>
          </a:xfrm>
        </p:grpSpPr>
        <p:sp>
          <p:nvSpPr>
            <p:cNvPr id="67" name="Freeform 23"/>
            <p:cNvSpPr>
              <a:spLocks noChangeArrowheads="1"/>
            </p:cNvSpPr>
            <p:nvPr/>
          </p:nvSpPr>
          <p:spPr bwMode="auto">
            <a:xfrm>
              <a:off x="85" y="613"/>
              <a:ext cx="335" cy="173"/>
            </a:xfrm>
            <a:custGeom>
              <a:avLst/>
              <a:gdLst>
                <a:gd name="T0" fmla="*/ 0 w 335"/>
                <a:gd name="T1" fmla="*/ 166 h 173"/>
                <a:gd name="T2" fmla="*/ 58 w 335"/>
                <a:gd name="T3" fmla="*/ 173 h 173"/>
                <a:gd name="T4" fmla="*/ 297 w 335"/>
                <a:gd name="T5" fmla="*/ 32 h 173"/>
                <a:gd name="T6" fmla="*/ 289 w 335"/>
                <a:gd name="T7" fmla="*/ 8 h 173"/>
                <a:gd name="T8" fmla="*/ 223 w 335"/>
                <a:gd name="T9" fmla="*/ 26 h 173"/>
                <a:gd name="T10" fmla="*/ 0 w 335"/>
                <a:gd name="T11" fmla="*/ 166 h 173"/>
                <a:gd name="T12" fmla="*/ 0 60000 65536"/>
                <a:gd name="T13" fmla="*/ 0 60000 65536"/>
                <a:gd name="T14" fmla="*/ 0 60000 65536"/>
                <a:gd name="T15" fmla="*/ 0 60000 65536"/>
                <a:gd name="T16" fmla="*/ 0 60000 65536"/>
                <a:gd name="T17" fmla="*/ 0 60000 65536"/>
                <a:gd name="T18" fmla="*/ 0 w 335"/>
                <a:gd name="T19" fmla="*/ 0 h 173"/>
                <a:gd name="T20" fmla="*/ 335 w 335"/>
                <a:gd name="T21" fmla="*/ 173 h 173"/>
              </a:gdLst>
              <a:ahLst/>
              <a:cxnLst>
                <a:cxn ang="T12">
                  <a:pos x="T0" y="T1"/>
                </a:cxn>
                <a:cxn ang="T13">
                  <a:pos x="T2" y="T3"/>
                </a:cxn>
                <a:cxn ang="T14">
                  <a:pos x="T4" y="T5"/>
                </a:cxn>
                <a:cxn ang="T15">
                  <a:pos x="T6" y="T7"/>
                </a:cxn>
                <a:cxn ang="T16">
                  <a:pos x="T8" y="T9"/>
                </a:cxn>
                <a:cxn ang="T17">
                  <a:pos x="T10" y="T11"/>
                </a:cxn>
              </a:cxnLst>
              <a:rect l="T18" t="T19" r="T20" b="T21"/>
              <a:pathLst>
                <a:path w="335" h="173">
                  <a:moveTo>
                    <a:pt x="0" y="166"/>
                  </a:moveTo>
                  <a:lnTo>
                    <a:pt x="58" y="173"/>
                  </a:lnTo>
                  <a:lnTo>
                    <a:pt x="297" y="32"/>
                  </a:lnTo>
                  <a:cubicBezTo>
                    <a:pt x="335" y="5"/>
                    <a:pt x="301" y="9"/>
                    <a:pt x="289" y="8"/>
                  </a:cubicBezTo>
                  <a:cubicBezTo>
                    <a:pt x="277" y="7"/>
                    <a:pt x="271" y="0"/>
                    <a:pt x="223" y="26"/>
                  </a:cubicBezTo>
                  <a:lnTo>
                    <a:pt x="0" y="166"/>
                  </a:lnTo>
                  <a:close/>
                </a:path>
              </a:pathLst>
            </a:custGeom>
            <a:gradFill rotWithShape="1">
              <a:gsLst>
                <a:gs pos="0">
                  <a:srgbClr val="181818">
                    <a:alpha val="0"/>
                  </a:srgbClr>
                </a:gs>
                <a:gs pos="100000">
                  <a:srgbClr val="1C1C1C"/>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zh-CN">
                <a:cs typeface="Arial" pitchFamily="34" charset="0"/>
              </a:endParaRPr>
            </a:p>
          </p:txBody>
        </p:sp>
        <p:sp>
          <p:nvSpPr>
            <p:cNvPr id="68" name="Freeform 24"/>
            <p:cNvSpPr>
              <a:spLocks noChangeArrowheads="1"/>
            </p:cNvSpPr>
            <p:nvPr/>
          </p:nvSpPr>
          <p:spPr bwMode="auto">
            <a:xfrm>
              <a:off x="315" y="550"/>
              <a:ext cx="367" cy="170"/>
            </a:xfrm>
            <a:custGeom>
              <a:avLst/>
              <a:gdLst>
                <a:gd name="T0" fmla="*/ 0 w 367"/>
                <a:gd name="T1" fmla="*/ 158 h 170"/>
                <a:gd name="T2" fmla="*/ 80 w 367"/>
                <a:gd name="T3" fmla="*/ 170 h 170"/>
                <a:gd name="T4" fmla="*/ 332 w 367"/>
                <a:gd name="T5" fmla="*/ 37 h 170"/>
                <a:gd name="T6" fmla="*/ 292 w 367"/>
                <a:gd name="T7" fmla="*/ 1 h 170"/>
                <a:gd name="T8" fmla="*/ 230 w 367"/>
                <a:gd name="T9" fmla="*/ 29 h 170"/>
                <a:gd name="T10" fmla="*/ 0 w 367"/>
                <a:gd name="T11" fmla="*/ 158 h 170"/>
                <a:gd name="T12" fmla="*/ 0 60000 65536"/>
                <a:gd name="T13" fmla="*/ 0 60000 65536"/>
                <a:gd name="T14" fmla="*/ 0 60000 65536"/>
                <a:gd name="T15" fmla="*/ 0 60000 65536"/>
                <a:gd name="T16" fmla="*/ 0 60000 65536"/>
                <a:gd name="T17" fmla="*/ 0 60000 65536"/>
                <a:gd name="T18" fmla="*/ 0 w 367"/>
                <a:gd name="T19" fmla="*/ 0 h 170"/>
                <a:gd name="T20" fmla="*/ 367 w 367"/>
                <a:gd name="T21" fmla="*/ 170 h 170"/>
              </a:gdLst>
              <a:ahLst/>
              <a:cxnLst>
                <a:cxn ang="T12">
                  <a:pos x="T0" y="T1"/>
                </a:cxn>
                <a:cxn ang="T13">
                  <a:pos x="T2" y="T3"/>
                </a:cxn>
                <a:cxn ang="T14">
                  <a:pos x="T4" y="T5"/>
                </a:cxn>
                <a:cxn ang="T15">
                  <a:pos x="T6" y="T7"/>
                </a:cxn>
                <a:cxn ang="T16">
                  <a:pos x="T8" y="T9"/>
                </a:cxn>
                <a:cxn ang="T17">
                  <a:pos x="T10" y="T11"/>
                </a:cxn>
              </a:cxnLst>
              <a:rect l="T18" t="T19" r="T20" b="T21"/>
              <a:pathLst>
                <a:path w="367" h="170">
                  <a:moveTo>
                    <a:pt x="0" y="158"/>
                  </a:moveTo>
                  <a:lnTo>
                    <a:pt x="80" y="170"/>
                  </a:lnTo>
                  <a:lnTo>
                    <a:pt x="332" y="37"/>
                  </a:lnTo>
                  <a:cubicBezTo>
                    <a:pt x="367" y="9"/>
                    <a:pt x="309" y="2"/>
                    <a:pt x="292" y="1"/>
                  </a:cubicBezTo>
                  <a:cubicBezTo>
                    <a:pt x="280" y="0"/>
                    <a:pt x="279" y="3"/>
                    <a:pt x="230" y="29"/>
                  </a:cubicBezTo>
                  <a:lnTo>
                    <a:pt x="0" y="158"/>
                  </a:lnTo>
                  <a:close/>
                </a:path>
              </a:pathLst>
            </a:custGeom>
            <a:gradFill rotWithShape="1">
              <a:gsLst>
                <a:gs pos="0">
                  <a:srgbClr val="181818">
                    <a:alpha val="0"/>
                  </a:srgbClr>
                </a:gs>
                <a:gs pos="100000">
                  <a:srgbClr val="1C1C1C"/>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zh-CN">
                <a:cs typeface="Arial" pitchFamily="34" charset="0"/>
              </a:endParaRPr>
            </a:p>
          </p:txBody>
        </p:sp>
        <p:sp>
          <p:nvSpPr>
            <p:cNvPr id="69" name="Freeform 25"/>
            <p:cNvSpPr>
              <a:spLocks noChangeArrowheads="1"/>
            </p:cNvSpPr>
            <p:nvPr/>
          </p:nvSpPr>
          <p:spPr bwMode="auto">
            <a:xfrm>
              <a:off x="553" y="653"/>
              <a:ext cx="307" cy="143"/>
            </a:xfrm>
            <a:custGeom>
              <a:avLst/>
              <a:gdLst>
                <a:gd name="T0" fmla="*/ 0 w 307"/>
                <a:gd name="T1" fmla="*/ 134 h 143"/>
                <a:gd name="T2" fmla="*/ 66 w 307"/>
                <a:gd name="T3" fmla="*/ 143 h 143"/>
                <a:gd name="T4" fmla="*/ 282 w 307"/>
                <a:gd name="T5" fmla="*/ 35 h 143"/>
                <a:gd name="T6" fmla="*/ 219 w 307"/>
                <a:gd name="T7" fmla="*/ 17 h 143"/>
                <a:gd name="T8" fmla="*/ 0 w 307"/>
                <a:gd name="T9" fmla="*/ 134 h 143"/>
                <a:gd name="T10" fmla="*/ 0 60000 65536"/>
                <a:gd name="T11" fmla="*/ 0 60000 65536"/>
                <a:gd name="T12" fmla="*/ 0 60000 65536"/>
                <a:gd name="T13" fmla="*/ 0 60000 65536"/>
                <a:gd name="T14" fmla="*/ 0 60000 65536"/>
                <a:gd name="T15" fmla="*/ 0 w 307"/>
                <a:gd name="T16" fmla="*/ 0 h 143"/>
                <a:gd name="T17" fmla="*/ 307 w 307"/>
                <a:gd name="T18" fmla="*/ 143 h 143"/>
              </a:gdLst>
              <a:ahLst/>
              <a:cxnLst>
                <a:cxn ang="T10">
                  <a:pos x="T0" y="T1"/>
                </a:cxn>
                <a:cxn ang="T11">
                  <a:pos x="T2" y="T3"/>
                </a:cxn>
                <a:cxn ang="T12">
                  <a:pos x="T4" y="T5"/>
                </a:cxn>
                <a:cxn ang="T13">
                  <a:pos x="T6" y="T7"/>
                </a:cxn>
                <a:cxn ang="T14">
                  <a:pos x="T8" y="T9"/>
                </a:cxn>
              </a:cxnLst>
              <a:rect l="T15" t="T16" r="T17" b="T18"/>
              <a:pathLst>
                <a:path w="307" h="143">
                  <a:moveTo>
                    <a:pt x="0" y="134"/>
                  </a:moveTo>
                  <a:lnTo>
                    <a:pt x="66" y="143"/>
                  </a:lnTo>
                  <a:lnTo>
                    <a:pt x="282" y="35"/>
                  </a:lnTo>
                  <a:cubicBezTo>
                    <a:pt x="307" y="14"/>
                    <a:pt x="266" y="0"/>
                    <a:pt x="219" y="17"/>
                  </a:cubicBezTo>
                  <a:lnTo>
                    <a:pt x="0" y="134"/>
                  </a:lnTo>
                  <a:close/>
                </a:path>
              </a:pathLst>
            </a:custGeom>
            <a:gradFill rotWithShape="1">
              <a:gsLst>
                <a:gs pos="0">
                  <a:srgbClr val="181818">
                    <a:alpha val="0"/>
                  </a:srgbClr>
                </a:gs>
                <a:gs pos="100000">
                  <a:srgbClr val="1C1C1C"/>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endParaRPr lang="zh-CN" altLang="zh-CN">
                <a:cs typeface="Arial" pitchFamily="34" charset="0"/>
              </a:endParaRPr>
            </a:p>
          </p:txBody>
        </p:sp>
        <p:sp>
          <p:nvSpPr>
            <p:cNvPr id="70" name="Freeform 26"/>
            <p:cNvSpPr>
              <a:spLocks/>
            </p:cNvSpPr>
            <p:nvPr/>
          </p:nvSpPr>
          <p:spPr bwMode="auto">
            <a:xfrm>
              <a:off x="0" y="215"/>
              <a:ext cx="224" cy="569"/>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FFFFFF"/>
                </a:gs>
                <a:gs pos="100000">
                  <a:srgbClr val="767676"/>
                </a:gs>
              </a:gsLst>
              <a:lin ang="5400000" scaled="1"/>
            </a:gradFill>
            <a:ln w="9525" cmpd="sng">
              <a:miter lim="800000"/>
              <a:headEnd/>
              <a:tailEnd/>
            </a:ln>
            <a:scene3d>
              <a:camera prst="legacyPerspectiveTopRight">
                <a:rot lat="0" lon="899998" rev="0"/>
              </a:camera>
              <a:lightRig rig="legacyFlat1" dir="t"/>
            </a:scene3d>
            <a:sp3d extrusionH="36500" prstMaterial="legacyMatte">
              <a:bevelT w="13500" h="13500" prst="angle"/>
              <a:bevelB w="13500" h="13500" prst="angle"/>
              <a:extrusionClr>
                <a:srgbClr val="333333"/>
              </a:extrusionClr>
            </a:sp3d>
          </p:spPr>
          <p:txBody>
            <a:bodyPr>
              <a:flatTx/>
            </a:bodyPr>
            <a:lstStyle/>
            <a:p>
              <a:pPr algn="ctr"/>
              <a:endParaRPr lang="zh-CN" altLang="zh-CN">
                <a:cs typeface="Arial" pitchFamily="34" charset="0"/>
              </a:endParaRPr>
            </a:p>
          </p:txBody>
        </p:sp>
        <p:sp>
          <p:nvSpPr>
            <p:cNvPr id="71" name="Freeform 27"/>
            <p:cNvSpPr>
              <a:spLocks/>
            </p:cNvSpPr>
            <p:nvPr/>
          </p:nvSpPr>
          <p:spPr bwMode="auto">
            <a:xfrm>
              <a:off x="216" y="0"/>
              <a:ext cx="282" cy="716"/>
            </a:xfrm>
            <a:custGeom>
              <a:avLst/>
              <a:gdLst>
                <a:gd name="T0" fmla="*/ 130 w 224"/>
                <a:gd name="T1" fmla="*/ 127 h 569"/>
                <a:gd name="T2" fmla="*/ 93 w 224"/>
                <a:gd name="T3" fmla="*/ 63 h 569"/>
                <a:gd name="T4" fmla="*/ 152 w 224"/>
                <a:gd name="T5" fmla="*/ 1 h 569"/>
                <a:gd name="T6" fmla="*/ 215 w 224"/>
                <a:gd name="T7" fmla="*/ 65 h 569"/>
                <a:gd name="T8" fmla="*/ 170 w 224"/>
                <a:gd name="T9" fmla="*/ 127 h 569"/>
                <a:gd name="T10" fmla="*/ 169 w 224"/>
                <a:gd name="T11" fmla="*/ 156 h 569"/>
                <a:gd name="T12" fmla="*/ 263 w 224"/>
                <a:gd name="T13" fmla="*/ 182 h 569"/>
                <a:gd name="T14" fmla="*/ 278 w 224"/>
                <a:gd name="T15" fmla="*/ 257 h 569"/>
                <a:gd name="T16" fmla="*/ 274 w 224"/>
                <a:gd name="T17" fmla="*/ 404 h 569"/>
                <a:gd name="T18" fmla="*/ 263 w 224"/>
                <a:gd name="T19" fmla="*/ 459 h 569"/>
                <a:gd name="T20" fmla="*/ 247 w 224"/>
                <a:gd name="T21" fmla="*/ 388 h 569"/>
                <a:gd name="T22" fmla="*/ 235 w 224"/>
                <a:gd name="T23" fmla="*/ 254 h 569"/>
                <a:gd name="T24" fmla="*/ 214 w 224"/>
                <a:gd name="T25" fmla="*/ 404 h 569"/>
                <a:gd name="T26" fmla="*/ 181 w 224"/>
                <a:gd name="T27" fmla="*/ 716 h 569"/>
                <a:gd name="T28" fmla="*/ 98 w 224"/>
                <a:gd name="T29" fmla="*/ 711 h 569"/>
                <a:gd name="T30" fmla="*/ 63 w 224"/>
                <a:gd name="T31" fmla="*/ 409 h 569"/>
                <a:gd name="T32" fmla="*/ 42 w 224"/>
                <a:gd name="T33" fmla="*/ 262 h 569"/>
                <a:gd name="T34" fmla="*/ 31 w 224"/>
                <a:gd name="T35" fmla="*/ 390 h 569"/>
                <a:gd name="T36" fmla="*/ 15 w 224"/>
                <a:gd name="T37" fmla="*/ 459 h 569"/>
                <a:gd name="T38" fmla="*/ 1 w 224"/>
                <a:gd name="T39" fmla="*/ 384 h 569"/>
                <a:gd name="T40" fmla="*/ 9 w 224"/>
                <a:gd name="T41" fmla="*/ 232 h 569"/>
                <a:gd name="T42" fmla="*/ 29 w 224"/>
                <a:gd name="T43" fmla="*/ 176 h 569"/>
                <a:gd name="T44" fmla="*/ 128 w 224"/>
                <a:gd name="T45" fmla="*/ 156 h 569"/>
                <a:gd name="T46" fmla="*/ 130 w 224"/>
                <a:gd name="T47" fmla="*/ 127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FFFFFF"/>
                </a:gs>
                <a:gs pos="100000">
                  <a:srgbClr val="767676"/>
                </a:gs>
              </a:gsLst>
              <a:lin ang="5400000" scaled="1"/>
            </a:gradFill>
            <a:ln w="9525" cmpd="sng">
              <a:miter lim="800000"/>
              <a:headEnd/>
              <a:tailEnd/>
            </a:ln>
            <a:scene3d>
              <a:camera prst="legacyPerspectiveTopRight">
                <a:rot lat="0" lon="899998" rev="0"/>
              </a:camera>
              <a:lightRig rig="legacyFlat1" dir="t"/>
            </a:scene3d>
            <a:sp3d extrusionH="36500" prstMaterial="legacyMatte">
              <a:bevelT w="13500" h="13500" prst="angle"/>
              <a:bevelB w="13500" h="13500" prst="angle"/>
              <a:extrusionClr>
                <a:srgbClr val="333333"/>
              </a:extrusionClr>
            </a:sp3d>
          </p:spPr>
          <p:txBody>
            <a:bodyPr>
              <a:flatTx/>
            </a:bodyPr>
            <a:lstStyle/>
            <a:p>
              <a:pPr algn="ctr"/>
              <a:endParaRPr lang="zh-CN" altLang="zh-CN">
                <a:cs typeface="Arial" pitchFamily="34" charset="0"/>
              </a:endParaRPr>
            </a:p>
          </p:txBody>
        </p:sp>
        <p:sp>
          <p:nvSpPr>
            <p:cNvPr id="72" name="Freeform 28"/>
            <p:cNvSpPr>
              <a:spLocks/>
            </p:cNvSpPr>
            <p:nvPr/>
          </p:nvSpPr>
          <p:spPr bwMode="auto">
            <a:xfrm>
              <a:off x="474" y="227"/>
              <a:ext cx="224" cy="569"/>
            </a:xfrm>
            <a:custGeom>
              <a:avLst/>
              <a:gdLst>
                <a:gd name="T0" fmla="*/ 103 w 224"/>
                <a:gd name="T1" fmla="*/ 101 h 569"/>
                <a:gd name="T2" fmla="*/ 74 w 224"/>
                <a:gd name="T3" fmla="*/ 50 h 569"/>
                <a:gd name="T4" fmla="*/ 121 w 224"/>
                <a:gd name="T5" fmla="*/ 1 h 569"/>
                <a:gd name="T6" fmla="*/ 171 w 224"/>
                <a:gd name="T7" fmla="*/ 52 h 569"/>
                <a:gd name="T8" fmla="*/ 135 w 224"/>
                <a:gd name="T9" fmla="*/ 101 h 569"/>
                <a:gd name="T10" fmla="*/ 134 w 224"/>
                <a:gd name="T11" fmla="*/ 124 h 569"/>
                <a:gd name="T12" fmla="*/ 209 w 224"/>
                <a:gd name="T13" fmla="*/ 145 h 569"/>
                <a:gd name="T14" fmla="*/ 221 w 224"/>
                <a:gd name="T15" fmla="*/ 204 h 569"/>
                <a:gd name="T16" fmla="*/ 218 w 224"/>
                <a:gd name="T17" fmla="*/ 321 h 569"/>
                <a:gd name="T18" fmla="*/ 209 w 224"/>
                <a:gd name="T19" fmla="*/ 365 h 569"/>
                <a:gd name="T20" fmla="*/ 196 w 224"/>
                <a:gd name="T21" fmla="*/ 308 h 569"/>
                <a:gd name="T22" fmla="*/ 187 w 224"/>
                <a:gd name="T23" fmla="*/ 202 h 569"/>
                <a:gd name="T24" fmla="*/ 170 w 224"/>
                <a:gd name="T25" fmla="*/ 321 h 569"/>
                <a:gd name="T26" fmla="*/ 144 w 224"/>
                <a:gd name="T27" fmla="*/ 569 h 569"/>
                <a:gd name="T28" fmla="*/ 78 w 224"/>
                <a:gd name="T29" fmla="*/ 565 h 569"/>
                <a:gd name="T30" fmla="*/ 50 w 224"/>
                <a:gd name="T31" fmla="*/ 325 h 569"/>
                <a:gd name="T32" fmla="*/ 33 w 224"/>
                <a:gd name="T33" fmla="*/ 208 h 569"/>
                <a:gd name="T34" fmla="*/ 25 w 224"/>
                <a:gd name="T35" fmla="*/ 310 h 569"/>
                <a:gd name="T36" fmla="*/ 12 w 224"/>
                <a:gd name="T37" fmla="*/ 365 h 569"/>
                <a:gd name="T38" fmla="*/ 1 w 224"/>
                <a:gd name="T39" fmla="*/ 305 h 569"/>
                <a:gd name="T40" fmla="*/ 7 w 224"/>
                <a:gd name="T41" fmla="*/ 184 h 569"/>
                <a:gd name="T42" fmla="*/ 23 w 224"/>
                <a:gd name="T43" fmla="*/ 140 h 569"/>
                <a:gd name="T44" fmla="*/ 102 w 224"/>
                <a:gd name="T45" fmla="*/ 124 h 569"/>
                <a:gd name="T46" fmla="*/ 103 w 224"/>
                <a:gd name="T47" fmla="*/ 101 h 56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24"/>
                <a:gd name="T73" fmla="*/ 0 h 569"/>
                <a:gd name="T74" fmla="*/ 224 w 224"/>
                <a:gd name="T75" fmla="*/ 569 h 56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24" h="569">
                  <a:moveTo>
                    <a:pt x="103" y="101"/>
                  </a:moveTo>
                  <a:cubicBezTo>
                    <a:pt x="87" y="94"/>
                    <a:pt x="75" y="75"/>
                    <a:pt x="74" y="50"/>
                  </a:cubicBezTo>
                  <a:cubicBezTo>
                    <a:pt x="72" y="26"/>
                    <a:pt x="90" y="0"/>
                    <a:pt x="121" y="1"/>
                  </a:cubicBezTo>
                  <a:cubicBezTo>
                    <a:pt x="152" y="2"/>
                    <a:pt x="172" y="18"/>
                    <a:pt x="171" y="52"/>
                  </a:cubicBezTo>
                  <a:cubicBezTo>
                    <a:pt x="170" y="85"/>
                    <a:pt x="151" y="96"/>
                    <a:pt x="135" y="101"/>
                  </a:cubicBezTo>
                  <a:cubicBezTo>
                    <a:pt x="132" y="111"/>
                    <a:pt x="132" y="118"/>
                    <a:pt x="134" y="124"/>
                  </a:cubicBezTo>
                  <a:cubicBezTo>
                    <a:pt x="151" y="131"/>
                    <a:pt x="194" y="132"/>
                    <a:pt x="209" y="145"/>
                  </a:cubicBezTo>
                  <a:cubicBezTo>
                    <a:pt x="224" y="156"/>
                    <a:pt x="219" y="175"/>
                    <a:pt x="221" y="204"/>
                  </a:cubicBezTo>
                  <a:lnTo>
                    <a:pt x="218" y="321"/>
                  </a:lnTo>
                  <a:cubicBezTo>
                    <a:pt x="216" y="348"/>
                    <a:pt x="212" y="367"/>
                    <a:pt x="209" y="365"/>
                  </a:cubicBezTo>
                  <a:cubicBezTo>
                    <a:pt x="199" y="370"/>
                    <a:pt x="200" y="335"/>
                    <a:pt x="196" y="308"/>
                  </a:cubicBezTo>
                  <a:lnTo>
                    <a:pt x="187" y="202"/>
                  </a:lnTo>
                  <a:cubicBezTo>
                    <a:pt x="182" y="204"/>
                    <a:pt x="177" y="260"/>
                    <a:pt x="170" y="321"/>
                  </a:cubicBezTo>
                  <a:lnTo>
                    <a:pt x="144" y="569"/>
                  </a:lnTo>
                  <a:lnTo>
                    <a:pt x="78" y="565"/>
                  </a:lnTo>
                  <a:lnTo>
                    <a:pt x="50" y="325"/>
                  </a:lnTo>
                  <a:cubicBezTo>
                    <a:pt x="39" y="255"/>
                    <a:pt x="37" y="211"/>
                    <a:pt x="33" y="208"/>
                  </a:cubicBezTo>
                  <a:lnTo>
                    <a:pt x="25" y="310"/>
                  </a:lnTo>
                  <a:cubicBezTo>
                    <a:pt x="22" y="336"/>
                    <a:pt x="16" y="366"/>
                    <a:pt x="12" y="365"/>
                  </a:cubicBezTo>
                  <a:cubicBezTo>
                    <a:pt x="4" y="365"/>
                    <a:pt x="2" y="335"/>
                    <a:pt x="1" y="305"/>
                  </a:cubicBezTo>
                  <a:cubicBezTo>
                    <a:pt x="0" y="275"/>
                    <a:pt x="3" y="212"/>
                    <a:pt x="7" y="184"/>
                  </a:cubicBezTo>
                  <a:cubicBezTo>
                    <a:pt x="12" y="157"/>
                    <a:pt x="7" y="150"/>
                    <a:pt x="23" y="140"/>
                  </a:cubicBezTo>
                  <a:cubicBezTo>
                    <a:pt x="39" y="131"/>
                    <a:pt x="89" y="131"/>
                    <a:pt x="102" y="124"/>
                  </a:cubicBezTo>
                  <a:cubicBezTo>
                    <a:pt x="106" y="120"/>
                    <a:pt x="108" y="108"/>
                    <a:pt x="103" y="101"/>
                  </a:cubicBezTo>
                  <a:close/>
                </a:path>
              </a:pathLst>
            </a:custGeom>
            <a:gradFill rotWithShape="1">
              <a:gsLst>
                <a:gs pos="0">
                  <a:srgbClr val="FFFFFF"/>
                </a:gs>
                <a:gs pos="100000">
                  <a:srgbClr val="767676"/>
                </a:gs>
              </a:gsLst>
              <a:lin ang="5400000" scaled="1"/>
            </a:gradFill>
            <a:ln w="9525" cmpd="sng">
              <a:miter lim="800000"/>
              <a:headEnd/>
              <a:tailEnd/>
            </a:ln>
            <a:scene3d>
              <a:camera prst="legacyPerspectiveTopRight">
                <a:rot lat="0" lon="899998" rev="0"/>
              </a:camera>
              <a:lightRig rig="legacyFlat1" dir="t"/>
            </a:scene3d>
            <a:sp3d extrusionH="36500" prstMaterial="legacyMatte">
              <a:bevelT w="13500" h="13500" prst="angle"/>
              <a:bevelB w="13500" h="13500" prst="angle"/>
              <a:extrusionClr>
                <a:srgbClr val="333333"/>
              </a:extrusionClr>
            </a:sp3d>
          </p:spPr>
          <p:txBody>
            <a:bodyPr>
              <a:flatTx/>
            </a:bodyPr>
            <a:lstStyle/>
            <a:p>
              <a:pPr algn="ctr"/>
              <a:endParaRPr lang="zh-CN" altLang="zh-CN">
                <a:cs typeface="Arial" pitchFamily="34" charset="0"/>
              </a:endParaRPr>
            </a:p>
          </p:txBody>
        </p:sp>
      </p:grpSp>
    </p:spTree>
    <p:extLst>
      <p:ext uri="{BB962C8B-B14F-4D97-AF65-F5344CB8AC3E}">
        <p14:creationId xmlns:p14="http://schemas.microsoft.com/office/powerpoint/2010/main" val="263881166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2000"/>
                                        <p:tgtEl>
                                          <p:spTgt spid="6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996"/>
                                        </p:tgtEl>
                                        <p:attrNameLst>
                                          <p:attrName>style.visibility</p:attrName>
                                        </p:attrNameLst>
                                      </p:cBhvr>
                                      <p:to>
                                        <p:strVal val="visible"/>
                                      </p:to>
                                    </p:set>
                                    <p:anim calcmode="lin" valueType="num">
                                      <p:cBhvr additive="base">
                                        <p:cTn id="12" dur="10" fill="hold"/>
                                        <p:tgtEl>
                                          <p:spTgt spid="1996"/>
                                        </p:tgtEl>
                                        <p:attrNameLst>
                                          <p:attrName>ppt_x</p:attrName>
                                        </p:attrNameLst>
                                      </p:cBhvr>
                                      <p:tavLst>
                                        <p:tav tm="0">
                                          <p:val>
                                            <p:strVal val="#ppt_x"/>
                                          </p:val>
                                        </p:tav>
                                        <p:tav tm="100000">
                                          <p:val>
                                            <p:strVal val="#ppt_x"/>
                                          </p:val>
                                        </p:tav>
                                      </p:tavLst>
                                    </p:anim>
                                    <p:anim calcmode="lin" valueType="num">
                                      <p:cBhvr additive="base">
                                        <p:cTn id="13" dur="10" fill="hold"/>
                                        <p:tgtEl>
                                          <p:spTgt spid="199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3250"/>
                                        <p:tgtEl>
                                          <p:spTgt spid="2"/>
                                        </p:tgtEl>
                                      </p:cBhvr>
                                    </p:animEffect>
                                    <p:anim calcmode="lin" valueType="num">
                                      <p:cBhvr>
                                        <p:cTn id="19" dur="3250" fill="hold"/>
                                        <p:tgtEl>
                                          <p:spTgt spid="2"/>
                                        </p:tgtEl>
                                        <p:attrNameLst>
                                          <p:attrName>ppt_x</p:attrName>
                                        </p:attrNameLst>
                                      </p:cBhvr>
                                      <p:tavLst>
                                        <p:tav tm="0">
                                          <p:val>
                                            <p:strVal val="#ppt_x"/>
                                          </p:val>
                                        </p:tav>
                                        <p:tav tm="100000">
                                          <p:val>
                                            <p:strVal val="#ppt_x"/>
                                          </p:val>
                                        </p:tav>
                                      </p:tavLst>
                                    </p:anim>
                                    <p:anim calcmode="lin" valueType="num">
                                      <p:cBhvr>
                                        <p:cTn id="20" dur="325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additive="base">
                                        <p:cTn id="25" dur="250" fill="hold"/>
                                        <p:tgtEl>
                                          <p:spTgt spid="59"/>
                                        </p:tgtEl>
                                        <p:attrNameLst>
                                          <p:attrName>ppt_x</p:attrName>
                                        </p:attrNameLst>
                                      </p:cBhvr>
                                      <p:tavLst>
                                        <p:tav tm="0">
                                          <p:val>
                                            <p:strVal val="#ppt_x"/>
                                          </p:val>
                                        </p:tav>
                                        <p:tav tm="100000">
                                          <p:val>
                                            <p:strVal val="#ppt_x"/>
                                          </p:val>
                                        </p:tav>
                                      </p:tavLst>
                                    </p:anim>
                                    <p:anim calcmode="lin" valueType="num">
                                      <p:cBhvr additive="base">
                                        <p:cTn id="26" dur="250" fill="hold"/>
                                        <p:tgtEl>
                                          <p:spTgt spid="5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fade">
                                      <p:cBhvr>
                                        <p:cTn id="31" dur="1000"/>
                                        <p:tgtEl>
                                          <p:spTgt spid="60"/>
                                        </p:tgtEl>
                                      </p:cBhvr>
                                    </p:animEffect>
                                    <p:anim calcmode="lin" valueType="num">
                                      <p:cBhvr>
                                        <p:cTn id="32" dur="1000" fill="hold"/>
                                        <p:tgtEl>
                                          <p:spTgt spid="60"/>
                                        </p:tgtEl>
                                        <p:attrNameLst>
                                          <p:attrName>ppt_x</p:attrName>
                                        </p:attrNameLst>
                                      </p:cBhvr>
                                      <p:tavLst>
                                        <p:tav tm="0">
                                          <p:val>
                                            <p:strVal val="#ppt_x"/>
                                          </p:val>
                                        </p:tav>
                                        <p:tav tm="100000">
                                          <p:val>
                                            <p:strVal val="#ppt_x"/>
                                          </p:val>
                                        </p:tav>
                                      </p:tavLst>
                                    </p:anim>
                                    <p:anim calcmode="lin" valueType="num">
                                      <p:cBhvr>
                                        <p:cTn id="33"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61"/>
                                        </p:tgtEl>
                                        <p:attrNameLst>
                                          <p:attrName>style.visibility</p:attrName>
                                        </p:attrNameLst>
                                      </p:cBhvr>
                                      <p:to>
                                        <p:strVal val="visible"/>
                                      </p:to>
                                    </p:set>
                                    <p:anim calcmode="lin" valueType="num">
                                      <p:cBhvr additive="base">
                                        <p:cTn id="38" dur="1750" fill="hold"/>
                                        <p:tgtEl>
                                          <p:spTgt spid="61"/>
                                        </p:tgtEl>
                                        <p:attrNameLst>
                                          <p:attrName>ppt_x</p:attrName>
                                        </p:attrNameLst>
                                      </p:cBhvr>
                                      <p:tavLst>
                                        <p:tav tm="0">
                                          <p:val>
                                            <p:strVal val="#ppt_x"/>
                                          </p:val>
                                        </p:tav>
                                        <p:tav tm="100000">
                                          <p:val>
                                            <p:strVal val="#ppt_x"/>
                                          </p:val>
                                        </p:tav>
                                      </p:tavLst>
                                    </p:anim>
                                    <p:anim calcmode="lin" valueType="num">
                                      <p:cBhvr additive="base">
                                        <p:cTn id="39" dur="1750" fill="hold"/>
                                        <p:tgtEl>
                                          <p:spTgt spid="61"/>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fade">
                                      <p:cBhvr>
                                        <p:cTn id="44" dur="1000"/>
                                        <p:tgtEl>
                                          <p:spTgt spid="62"/>
                                        </p:tgtEl>
                                      </p:cBhvr>
                                    </p:animEffect>
                                    <p:anim calcmode="lin" valueType="num">
                                      <p:cBhvr>
                                        <p:cTn id="45" dur="1000" fill="hold"/>
                                        <p:tgtEl>
                                          <p:spTgt spid="62"/>
                                        </p:tgtEl>
                                        <p:attrNameLst>
                                          <p:attrName>ppt_x</p:attrName>
                                        </p:attrNameLst>
                                      </p:cBhvr>
                                      <p:tavLst>
                                        <p:tav tm="0">
                                          <p:val>
                                            <p:strVal val="#ppt_x"/>
                                          </p:val>
                                        </p:tav>
                                        <p:tav tm="100000">
                                          <p:val>
                                            <p:strVal val="#ppt_x"/>
                                          </p:val>
                                        </p:tav>
                                      </p:tavLst>
                                    </p:anim>
                                    <p:anim calcmode="lin" valueType="num">
                                      <p:cBhvr>
                                        <p:cTn id="46"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63"/>
                                        </p:tgtEl>
                                        <p:attrNameLst>
                                          <p:attrName>style.visibility</p:attrName>
                                        </p:attrNameLst>
                                      </p:cBhvr>
                                      <p:to>
                                        <p:strVal val="visible"/>
                                      </p:to>
                                    </p:set>
                                    <p:anim calcmode="lin" valueType="num">
                                      <p:cBhvr additive="base">
                                        <p:cTn id="51" dur="500" fill="hold"/>
                                        <p:tgtEl>
                                          <p:spTgt spid="63"/>
                                        </p:tgtEl>
                                        <p:attrNameLst>
                                          <p:attrName>ppt_x</p:attrName>
                                        </p:attrNameLst>
                                      </p:cBhvr>
                                      <p:tavLst>
                                        <p:tav tm="0">
                                          <p:val>
                                            <p:strVal val="#ppt_x"/>
                                          </p:val>
                                        </p:tav>
                                        <p:tav tm="100000">
                                          <p:val>
                                            <p:strVal val="#ppt_x"/>
                                          </p:val>
                                        </p:tav>
                                      </p:tavLst>
                                    </p:anim>
                                    <p:anim calcmode="lin" valueType="num">
                                      <p:cBhvr additive="base">
                                        <p:cTn id="52" dur="500" fill="hold"/>
                                        <p:tgtEl>
                                          <p:spTgt spid="63"/>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64"/>
                                        </p:tgtEl>
                                        <p:attrNameLst>
                                          <p:attrName>style.visibility</p:attrName>
                                        </p:attrNameLst>
                                      </p:cBhvr>
                                      <p:to>
                                        <p:strVal val="visible"/>
                                      </p:to>
                                    </p:set>
                                    <p:animEffect transition="in" filter="fade">
                                      <p:cBhvr>
                                        <p:cTn id="57" dur="1000"/>
                                        <p:tgtEl>
                                          <p:spTgt spid="64"/>
                                        </p:tgtEl>
                                      </p:cBhvr>
                                    </p:animEffect>
                                    <p:anim calcmode="lin" valueType="num">
                                      <p:cBhvr>
                                        <p:cTn id="58" dur="1000" fill="hold"/>
                                        <p:tgtEl>
                                          <p:spTgt spid="64"/>
                                        </p:tgtEl>
                                        <p:attrNameLst>
                                          <p:attrName>ppt_x</p:attrName>
                                        </p:attrNameLst>
                                      </p:cBhvr>
                                      <p:tavLst>
                                        <p:tav tm="0">
                                          <p:val>
                                            <p:strVal val="#ppt_x"/>
                                          </p:val>
                                        </p:tav>
                                        <p:tav tm="100000">
                                          <p:val>
                                            <p:strVal val="#ppt_x"/>
                                          </p:val>
                                        </p:tav>
                                      </p:tavLst>
                                    </p:anim>
                                    <p:anim calcmode="lin" valueType="num">
                                      <p:cBhvr>
                                        <p:cTn id="59"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16" presetClass="entr" presetSubtype="21" fill="hold" nodeType="clickEffect">
                                  <p:stCondLst>
                                    <p:cond delay="0"/>
                                  </p:stCondLst>
                                  <p:childTnLst>
                                    <p:set>
                                      <p:cBhvr>
                                        <p:cTn id="63" dur="1" fill="hold">
                                          <p:stCondLst>
                                            <p:cond delay="0"/>
                                          </p:stCondLst>
                                        </p:cTn>
                                        <p:tgtEl>
                                          <p:spTgt spid="66"/>
                                        </p:tgtEl>
                                        <p:attrNameLst>
                                          <p:attrName>style.visibility</p:attrName>
                                        </p:attrNameLst>
                                      </p:cBhvr>
                                      <p:to>
                                        <p:strVal val="visible"/>
                                      </p:to>
                                    </p:set>
                                    <p:animEffect transition="in" filter="barn(inVertical)">
                                      <p:cBhvr>
                                        <p:cTn id="64"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 grpId="0" animBg="1"/>
      <p:bldP spid="2" grpId="0"/>
      <p:bldP spid="59" grpId="0" animBg="1"/>
      <p:bldP spid="60" grpId="0"/>
      <p:bldP spid="61" grpId="0" animBg="1"/>
      <p:bldP spid="62" grpId="0"/>
      <p:bldP spid="63" grpId="0" animBg="1"/>
      <p:bldP spid="64" grpId="0"/>
      <p:bldP spid="6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73" name="组合 1972"/>
          <p:cNvGrpSpPr>
            <a:grpSpLocks/>
          </p:cNvGrpSpPr>
          <p:nvPr/>
        </p:nvGrpSpPr>
        <p:grpSpPr bwMode="auto">
          <a:xfrm>
            <a:off x="2922986" y="223838"/>
            <a:ext cx="3298031" cy="429816"/>
            <a:chOff x="3896989" y="298683"/>
            <a:chExt cx="4398022" cy="573159"/>
          </a:xfrm>
        </p:grpSpPr>
        <p:sp>
          <p:nvSpPr>
            <p:cNvPr id="1974" name="文本框 1973"/>
            <p:cNvSpPr txBox="1">
              <a:spLocks noChangeArrowheads="1"/>
            </p:cNvSpPr>
            <p:nvPr/>
          </p:nvSpPr>
          <p:spPr bwMode="auto">
            <a:xfrm>
              <a:off x="3896989" y="298683"/>
              <a:ext cx="4398022" cy="554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100" dirty="0" smtClean="0">
                  <a:solidFill>
                    <a:schemeClr val="bg1"/>
                  </a:solidFill>
                  <a:latin typeface="微软雅黑" pitchFamily="34" charset="-122"/>
                  <a:ea typeface="微软雅黑" pitchFamily="34" charset="-122"/>
                </a:rPr>
                <a:t>2018</a:t>
              </a:r>
              <a:r>
                <a:rPr lang="zh-CN" altLang="en-US" sz="2100" dirty="0" smtClean="0">
                  <a:solidFill>
                    <a:schemeClr val="bg1"/>
                  </a:solidFill>
                  <a:latin typeface="微软雅黑" pitchFamily="34" charset="-122"/>
                  <a:ea typeface="微软雅黑" pitchFamily="34" charset="-122"/>
                </a:rPr>
                <a:t>年支出执行情况</a:t>
              </a:r>
              <a:endParaRPr lang="zh-CN" altLang="en-US" sz="2100" dirty="0">
                <a:solidFill>
                  <a:schemeClr val="bg1"/>
                </a:solidFill>
                <a:latin typeface="微软雅黑" pitchFamily="34" charset="-122"/>
                <a:ea typeface="微软雅黑" pitchFamily="34" charset="-122"/>
              </a:endParaRPr>
            </a:p>
          </p:txBody>
        </p:sp>
        <p:cxnSp>
          <p:nvCxnSpPr>
            <p:cNvPr id="1976" name="直接连接符 1975"/>
            <p:cNvCxnSpPr/>
            <p:nvPr/>
          </p:nvCxnSpPr>
          <p:spPr>
            <a:xfrm>
              <a:off x="5181465" y="871842"/>
              <a:ext cx="1829069" cy="0"/>
            </a:xfrm>
            <a:prstGeom prst="line">
              <a:avLst/>
            </a:prstGeom>
            <a:ln w="0">
              <a:solidFill>
                <a:schemeClr val="bg1"/>
              </a:solidFill>
              <a:prstDash val="dashDot"/>
            </a:ln>
          </p:spPr>
          <p:style>
            <a:lnRef idx="1">
              <a:schemeClr val="accent1"/>
            </a:lnRef>
            <a:fillRef idx="0">
              <a:schemeClr val="accent1"/>
            </a:fillRef>
            <a:effectRef idx="0">
              <a:schemeClr val="accent1"/>
            </a:effectRef>
            <a:fontRef idx="minor">
              <a:schemeClr val="tx1"/>
            </a:fontRef>
          </p:style>
        </p:cxnSp>
      </p:grpSp>
      <p:sp>
        <p:nvSpPr>
          <p:cNvPr id="1977" name="直接连接符 23"/>
          <p:cNvSpPr/>
          <p:nvPr/>
        </p:nvSpPr>
        <p:spPr>
          <a:xfrm>
            <a:off x="711200" y="3996637"/>
            <a:ext cx="7721600" cy="1587"/>
          </a:xfrm>
          <a:prstGeom prst="line">
            <a:avLst/>
          </a:prstGeom>
          <a:ln w="9525" cap="flat" cmpd="sng">
            <a:solidFill>
              <a:srgbClr val="FEFEFE"/>
            </a:solidFill>
            <a:prstDash val="solid"/>
            <a:bevel/>
            <a:headEnd type="none" w="med" len="med"/>
            <a:tailEnd type="none" w="med" len="med"/>
          </a:ln>
        </p:spPr>
      </p:sp>
      <p:sp>
        <p:nvSpPr>
          <p:cNvPr id="1978" name="椭圆 24"/>
          <p:cNvSpPr>
            <a:spLocks noChangeAspect="1"/>
          </p:cNvSpPr>
          <p:nvPr/>
        </p:nvSpPr>
        <p:spPr>
          <a:xfrm>
            <a:off x="796484" y="3955691"/>
            <a:ext cx="71437" cy="71437"/>
          </a:xfrm>
          <a:prstGeom prst="ellipse">
            <a:avLst/>
          </a:prstGeom>
          <a:solidFill>
            <a:srgbClr val="FFFFFF"/>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979" name="TextBox 26"/>
          <p:cNvSpPr/>
          <p:nvPr/>
        </p:nvSpPr>
        <p:spPr>
          <a:xfrm>
            <a:off x="465149" y="2900363"/>
            <a:ext cx="725488" cy="98488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indent="0" algn="ctr" eaLnBrk="1" hangingPunct="1">
              <a:spcBef>
                <a:spcPct val="0"/>
              </a:spcBef>
              <a:buNone/>
            </a:pPr>
            <a:r>
              <a:rPr lang="zh-CN" altLang="zh-CN" sz="1000" b="1" dirty="0" smtClean="0">
                <a:solidFill>
                  <a:schemeClr val="tx1">
                    <a:lumMod val="75000"/>
                    <a:lumOff val="25000"/>
                  </a:schemeClr>
                </a:solidFill>
                <a:latin typeface="+mn-ea"/>
              </a:rPr>
              <a:t>大力支持创新驱动，投入资金</a:t>
            </a:r>
            <a:r>
              <a:rPr lang="en-US" altLang="zh-CN" sz="1000" b="1" dirty="0" smtClean="0">
                <a:solidFill>
                  <a:schemeClr val="tx1">
                    <a:lumMod val="75000"/>
                    <a:lumOff val="25000"/>
                  </a:schemeClr>
                </a:solidFill>
                <a:latin typeface="+mn-ea"/>
              </a:rPr>
              <a:t>19519</a:t>
            </a:r>
            <a:r>
              <a:rPr lang="zh-CN" altLang="zh-CN" sz="1000" b="1" dirty="0" smtClean="0">
                <a:solidFill>
                  <a:schemeClr val="tx1">
                    <a:lumMod val="75000"/>
                    <a:lumOff val="25000"/>
                  </a:schemeClr>
                </a:solidFill>
                <a:latin typeface="+mn-ea"/>
              </a:rPr>
              <a:t>万元。</a:t>
            </a:r>
          </a:p>
          <a:p>
            <a:pPr marL="0" lvl="0" indent="0" algn="ctr" eaLnBrk="1" hangingPunct="1">
              <a:spcBef>
                <a:spcPct val="0"/>
              </a:spcBef>
              <a:buNone/>
            </a:pPr>
            <a:endParaRPr lang="en-US" altLang="zh-CN" sz="800" dirty="0">
              <a:solidFill>
                <a:schemeClr val="bg1"/>
              </a:solidFill>
            </a:endParaRPr>
          </a:p>
        </p:txBody>
      </p:sp>
      <p:sp>
        <p:nvSpPr>
          <p:cNvPr id="1980" name="直接连接符 29"/>
          <p:cNvSpPr/>
          <p:nvPr/>
        </p:nvSpPr>
        <p:spPr>
          <a:xfrm flipV="1">
            <a:off x="825512" y="3663950"/>
            <a:ext cx="0" cy="288925"/>
          </a:xfrm>
          <a:prstGeom prst="line">
            <a:avLst/>
          </a:prstGeom>
          <a:ln w="9525" cap="flat" cmpd="sng">
            <a:solidFill>
              <a:srgbClr val="FEFEFE"/>
            </a:solidFill>
            <a:prstDash val="dash"/>
            <a:bevel/>
            <a:headEnd type="none" w="med" len="med"/>
            <a:tailEnd type="none" w="med" len="med"/>
          </a:ln>
        </p:spPr>
      </p:sp>
      <p:sp>
        <p:nvSpPr>
          <p:cNvPr id="1981" name="椭圆 37"/>
          <p:cNvSpPr/>
          <p:nvPr/>
        </p:nvSpPr>
        <p:spPr>
          <a:xfrm>
            <a:off x="609612" y="2136775"/>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1982" name="直接连接符 38"/>
          <p:cNvSpPr/>
          <p:nvPr/>
        </p:nvSpPr>
        <p:spPr>
          <a:xfrm flipV="1">
            <a:off x="796484" y="2581275"/>
            <a:ext cx="0" cy="288925"/>
          </a:xfrm>
          <a:prstGeom prst="line">
            <a:avLst/>
          </a:prstGeom>
          <a:ln w="9525" cap="flat" cmpd="sng">
            <a:solidFill>
              <a:srgbClr val="FEFEFE"/>
            </a:solidFill>
            <a:prstDash val="dash"/>
            <a:bevel/>
            <a:headEnd type="none" w="med" len="med"/>
            <a:tailEnd type="none" w="med" len="med"/>
          </a:ln>
        </p:spPr>
      </p:sp>
      <p:sp>
        <p:nvSpPr>
          <p:cNvPr id="1983" name="椭圆 39"/>
          <p:cNvSpPr>
            <a:spLocks noChangeAspect="1"/>
          </p:cNvSpPr>
          <p:nvPr/>
        </p:nvSpPr>
        <p:spPr>
          <a:xfrm>
            <a:off x="2254978" y="3970338"/>
            <a:ext cx="71438" cy="71437"/>
          </a:xfrm>
          <a:prstGeom prst="ellipse">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985" name="直接连接符 41"/>
          <p:cNvSpPr/>
          <p:nvPr/>
        </p:nvSpPr>
        <p:spPr>
          <a:xfrm flipV="1">
            <a:off x="2289903" y="2989263"/>
            <a:ext cx="1588" cy="963612"/>
          </a:xfrm>
          <a:prstGeom prst="line">
            <a:avLst/>
          </a:prstGeom>
          <a:ln w="9525" cap="flat" cmpd="sng">
            <a:solidFill>
              <a:srgbClr val="FEFEFE"/>
            </a:solidFill>
            <a:prstDash val="dash"/>
            <a:bevel/>
            <a:headEnd type="none" w="med" len="med"/>
            <a:tailEnd type="none" w="med" len="med"/>
          </a:ln>
        </p:spPr>
      </p:sp>
      <p:sp>
        <p:nvSpPr>
          <p:cNvPr id="1986" name="椭圆 42"/>
          <p:cNvSpPr/>
          <p:nvPr/>
        </p:nvSpPr>
        <p:spPr>
          <a:xfrm>
            <a:off x="2074003" y="1473200"/>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1987" name="直接连接符 43"/>
          <p:cNvSpPr/>
          <p:nvPr/>
        </p:nvSpPr>
        <p:spPr>
          <a:xfrm flipV="1">
            <a:off x="2315781" y="1917700"/>
            <a:ext cx="0" cy="287338"/>
          </a:xfrm>
          <a:prstGeom prst="line">
            <a:avLst/>
          </a:prstGeom>
          <a:ln w="9525" cap="flat" cmpd="sng">
            <a:solidFill>
              <a:srgbClr val="FEFEFE"/>
            </a:solidFill>
            <a:prstDash val="dash"/>
            <a:bevel/>
            <a:headEnd type="none" w="med" len="med"/>
            <a:tailEnd type="none" w="med" len="med"/>
          </a:ln>
        </p:spPr>
      </p:sp>
      <p:sp>
        <p:nvSpPr>
          <p:cNvPr id="1988" name="椭圆 44"/>
          <p:cNvSpPr>
            <a:spLocks noChangeAspect="1"/>
          </p:cNvSpPr>
          <p:nvPr/>
        </p:nvSpPr>
        <p:spPr>
          <a:xfrm>
            <a:off x="3152911" y="3970338"/>
            <a:ext cx="71438" cy="71437"/>
          </a:xfrm>
          <a:prstGeom prst="ellipse">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990" name="直接连接符 46"/>
          <p:cNvSpPr/>
          <p:nvPr/>
        </p:nvSpPr>
        <p:spPr>
          <a:xfrm flipV="1">
            <a:off x="3187836" y="3663950"/>
            <a:ext cx="1588" cy="288925"/>
          </a:xfrm>
          <a:prstGeom prst="line">
            <a:avLst/>
          </a:prstGeom>
          <a:ln w="9525" cap="flat" cmpd="sng">
            <a:solidFill>
              <a:srgbClr val="FEFEFE"/>
            </a:solidFill>
            <a:prstDash val="dash"/>
            <a:bevel/>
            <a:headEnd type="none" w="med" len="med"/>
            <a:tailEnd type="none" w="med" len="med"/>
          </a:ln>
        </p:spPr>
      </p:sp>
      <p:sp>
        <p:nvSpPr>
          <p:cNvPr id="1991" name="椭圆 47"/>
          <p:cNvSpPr/>
          <p:nvPr/>
        </p:nvSpPr>
        <p:spPr>
          <a:xfrm>
            <a:off x="2971936" y="2136775"/>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1992" name="直接连接符 48"/>
          <p:cNvSpPr/>
          <p:nvPr/>
        </p:nvSpPr>
        <p:spPr>
          <a:xfrm flipV="1">
            <a:off x="3179210" y="2581275"/>
            <a:ext cx="1588" cy="288925"/>
          </a:xfrm>
          <a:prstGeom prst="line">
            <a:avLst/>
          </a:prstGeom>
          <a:ln w="9525" cap="flat" cmpd="sng">
            <a:solidFill>
              <a:srgbClr val="FEFEFE"/>
            </a:solidFill>
            <a:prstDash val="dash"/>
            <a:bevel/>
            <a:headEnd type="none" w="med" len="med"/>
            <a:tailEnd type="none" w="med" len="med"/>
          </a:ln>
        </p:spPr>
      </p:sp>
      <p:sp>
        <p:nvSpPr>
          <p:cNvPr id="1993" name="椭圆 49"/>
          <p:cNvSpPr>
            <a:spLocks noChangeAspect="1"/>
          </p:cNvSpPr>
          <p:nvPr/>
        </p:nvSpPr>
        <p:spPr>
          <a:xfrm>
            <a:off x="4102600" y="3970338"/>
            <a:ext cx="71438" cy="71437"/>
          </a:xfrm>
          <a:prstGeom prst="ellipse">
            <a:avLst/>
          </a:prstGeom>
          <a:solidFill>
            <a:srgbClr val="FFFFFF"/>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1995" name="直接连接符 51"/>
          <p:cNvSpPr/>
          <p:nvPr/>
        </p:nvSpPr>
        <p:spPr>
          <a:xfrm flipV="1">
            <a:off x="4139113" y="2989263"/>
            <a:ext cx="1587" cy="963612"/>
          </a:xfrm>
          <a:prstGeom prst="line">
            <a:avLst/>
          </a:prstGeom>
          <a:ln w="9525" cap="flat" cmpd="sng">
            <a:solidFill>
              <a:srgbClr val="FEFEFE"/>
            </a:solidFill>
            <a:prstDash val="dash"/>
            <a:bevel/>
            <a:headEnd type="none" w="med" len="med"/>
            <a:tailEnd type="none" w="med" len="med"/>
          </a:ln>
        </p:spPr>
      </p:sp>
      <p:sp>
        <p:nvSpPr>
          <p:cNvPr id="1996" name="椭圆 52"/>
          <p:cNvSpPr/>
          <p:nvPr/>
        </p:nvSpPr>
        <p:spPr>
          <a:xfrm>
            <a:off x="3921625" y="1473200"/>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1997" name="直接连接符 53"/>
          <p:cNvSpPr/>
          <p:nvPr/>
        </p:nvSpPr>
        <p:spPr>
          <a:xfrm flipV="1">
            <a:off x="4139113" y="1917700"/>
            <a:ext cx="0" cy="287338"/>
          </a:xfrm>
          <a:prstGeom prst="line">
            <a:avLst/>
          </a:prstGeom>
          <a:ln w="9525" cap="flat" cmpd="sng">
            <a:solidFill>
              <a:srgbClr val="FEFEFE"/>
            </a:solidFill>
            <a:prstDash val="dash"/>
            <a:bevel/>
            <a:headEnd type="none" w="med" len="med"/>
            <a:tailEnd type="none" w="med" len="med"/>
          </a:ln>
        </p:spPr>
      </p:sp>
      <p:sp>
        <p:nvSpPr>
          <p:cNvPr id="1998" name="椭圆 54"/>
          <p:cNvSpPr>
            <a:spLocks noChangeAspect="1"/>
          </p:cNvSpPr>
          <p:nvPr/>
        </p:nvSpPr>
        <p:spPr>
          <a:xfrm>
            <a:off x="5121297" y="3970338"/>
            <a:ext cx="73025" cy="71437"/>
          </a:xfrm>
          <a:prstGeom prst="ellipse">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000" name="直接连接符 56"/>
          <p:cNvSpPr/>
          <p:nvPr/>
        </p:nvSpPr>
        <p:spPr>
          <a:xfrm flipV="1">
            <a:off x="5157810" y="3663950"/>
            <a:ext cx="0" cy="288925"/>
          </a:xfrm>
          <a:prstGeom prst="line">
            <a:avLst/>
          </a:prstGeom>
          <a:ln w="9525" cap="flat" cmpd="sng">
            <a:solidFill>
              <a:srgbClr val="FEFEFE"/>
            </a:solidFill>
            <a:prstDash val="dash"/>
            <a:bevel/>
            <a:headEnd type="none" w="med" len="med"/>
            <a:tailEnd type="none" w="med" len="med"/>
          </a:ln>
        </p:spPr>
      </p:sp>
      <p:sp>
        <p:nvSpPr>
          <p:cNvPr id="2001" name="椭圆 57"/>
          <p:cNvSpPr/>
          <p:nvPr/>
        </p:nvSpPr>
        <p:spPr>
          <a:xfrm>
            <a:off x="4941910" y="2136775"/>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2002" name="直接连接符 58"/>
          <p:cNvSpPr/>
          <p:nvPr/>
        </p:nvSpPr>
        <p:spPr>
          <a:xfrm flipV="1">
            <a:off x="5157810" y="2581275"/>
            <a:ext cx="0" cy="288925"/>
          </a:xfrm>
          <a:prstGeom prst="line">
            <a:avLst/>
          </a:prstGeom>
          <a:ln w="9525" cap="flat" cmpd="sng">
            <a:solidFill>
              <a:srgbClr val="FEFEFE"/>
            </a:solidFill>
            <a:prstDash val="dash"/>
            <a:bevel/>
            <a:headEnd type="none" w="med" len="med"/>
            <a:tailEnd type="none" w="med" len="med"/>
          </a:ln>
        </p:spPr>
      </p:sp>
      <p:sp>
        <p:nvSpPr>
          <p:cNvPr id="2003" name="椭圆 59"/>
          <p:cNvSpPr>
            <a:spLocks noChangeAspect="1"/>
          </p:cNvSpPr>
          <p:nvPr/>
        </p:nvSpPr>
        <p:spPr>
          <a:xfrm>
            <a:off x="6053734" y="3970338"/>
            <a:ext cx="73025" cy="71437"/>
          </a:xfrm>
          <a:prstGeom prst="ellipse">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005" name="直接连接符 61"/>
          <p:cNvSpPr/>
          <p:nvPr/>
        </p:nvSpPr>
        <p:spPr>
          <a:xfrm flipV="1">
            <a:off x="6090247" y="2989263"/>
            <a:ext cx="1587" cy="963612"/>
          </a:xfrm>
          <a:prstGeom prst="line">
            <a:avLst/>
          </a:prstGeom>
          <a:ln w="9525" cap="flat" cmpd="sng">
            <a:solidFill>
              <a:srgbClr val="FEFEFE"/>
            </a:solidFill>
            <a:prstDash val="dash"/>
            <a:bevel/>
            <a:headEnd type="none" w="med" len="med"/>
            <a:tailEnd type="none" w="med" len="med"/>
          </a:ln>
        </p:spPr>
      </p:sp>
      <p:sp>
        <p:nvSpPr>
          <p:cNvPr id="2006" name="椭圆 62"/>
          <p:cNvSpPr/>
          <p:nvPr/>
        </p:nvSpPr>
        <p:spPr>
          <a:xfrm>
            <a:off x="5874347" y="1473200"/>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2007" name="直接连接符 63"/>
          <p:cNvSpPr/>
          <p:nvPr/>
        </p:nvSpPr>
        <p:spPr>
          <a:xfrm flipV="1">
            <a:off x="6090247" y="1917700"/>
            <a:ext cx="1587" cy="287338"/>
          </a:xfrm>
          <a:prstGeom prst="line">
            <a:avLst/>
          </a:prstGeom>
          <a:ln w="9525" cap="flat" cmpd="sng">
            <a:solidFill>
              <a:srgbClr val="FEFEFE"/>
            </a:solidFill>
            <a:prstDash val="dash"/>
            <a:bevel/>
            <a:headEnd type="none" w="med" len="med"/>
            <a:tailEnd type="none" w="med" len="med"/>
          </a:ln>
        </p:spPr>
      </p:sp>
      <p:sp>
        <p:nvSpPr>
          <p:cNvPr id="2008" name="椭圆 64"/>
          <p:cNvSpPr>
            <a:spLocks noChangeAspect="1"/>
          </p:cNvSpPr>
          <p:nvPr/>
        </p:nvSpPr>
        <p:spPr>
          <a:xfrm>
            <a:off x="8281659" y="3970338"/>
            <a:ext cx="71437" cy="71437"/>
          </a:xfrm>
          <a:prstGeom prst="ellipse">
            <a:avLst/>
          </a:prstGeom>
          <a:solidFill>
            <a:srgbClr val="FFFFFF"/>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2010" name="直接连接符 66"/>
          <p:cNvSpPr/>
          <p:nvPr/>
        </p:nvSpPr>
        <p:spPr>
          <a:xfrm flipV="1">
            <a:off x="8318171" y="3663950"/>
            <a:ext cx="0" cy="288925"/>
          </a:xfrm>
          <a:prstGeom prst="line">
            <a:avLst/>
          </a:prstGeom>
          <a:ln w="9525" cap="flat" cmpd="sng">
            <a:solidFill>
              <a:srgbClr val="FEFEFE"/>
            </a:solidFill>
            <a:prstDash val="dash"/>
            <a:bevel/>
            <a:headEnd type="none" w="med" len="med"/>
            <a:tailEnd type="none" w="med" len="med"/>
          </a:ln>
        </p:spPr>
      </p:sp>
      <p:sp>
        <p:nvSpPr>
          <p:cNvPr id="2011" name="椭圆 67"/>
          <p:cNvSpPr/>
          <p:nvPr/>
        </p:nvSpPr>
        <p:spPr>
          <a:xfrm>
            <a:off x="8100684" y="2136775"/>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2012" name="直接连接符 68"/>
          <p:cNvSpPr/>
          <p:nvPr/>
        </p:nvSpPr>
        <p:spPr>
          <a:xfrm flipV="1">
            <a:off x="8318171" y="2581275"/>
            <a:ext cx="0" cy="288925"/>
          </a:xfrm>
          <a:prstGeom prst="line">
            <a:avLst/>
          </a:prstGeom>
          <a:ln w="9525" cap="flat" cmpd="sng">
            <a:solidFill>
              <a:srgbClr val="FEFEFE"/>
            </a:solidFill>
            <a:prstDash val="dash"/>
            <a:bevel/>
            <a:headEnd type="none" w="med" len="med"/>
            <a:tailEnd type="none" w="med" len="med"/>
          </a:ln>
        </p:spPr>
      </p:sp>
      <p:sp>
        <p:nvSpPr>
          <p:cNvPr id="2013" name="TextBox 69"/>
          <p:cNvSpPr/>
          <p:nvPr/>
        </p:nvSpPr>
        <p:spPr>
          <a:xfrm>
            <a:off x="465149" y="3998645"/>
            <a:ext cx="725487"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smtClean="0">
                <a:solidFill>
                  <a:schemeClr val="bg1"/>
                </a:solidFill>
              </a:rPr>
              <a:t>1</a:t>
            </a:r>
            <a:endParaRPr lang="en-US" altLang="zh-CN" sz="1000" dirty="0">
              <a:solidFill>
                <a:schemeClr val="bg1"/>
              </a:solidFill>
            </a:endParaRPr>
          </a:p>
        </p:txBody>
      </p:sp>
      <p:sp>
        <p:nvSpPr>
          <p:cNvPr id="2014" name="TextBox 70"/>
          <p:cNvSpPr/>
          <p:nvPr/>
        </p:nvSpPr>
        <p:spPr>
          <a:xfrm>
            <a:off x="1218664" y="4016347"/>
            <a:ext cx="725488"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smtClean="0">
                <a:solidFill>
                  <a:schemeClr val="bg1"/>
                </a:solidFill>
              </a:rPr>
              <a:t>2</a:t>
            </a:r>
            <a:endParaRPr lang="en-US" altLang="zh-CN" sz="1000" dirty="0">
              <a:solidFill>
                <a:schemeClr val="bg1"/>
              </a:solidFill>
            </a:endParaRPr>
          </a:p>
        </p:txBody>
      </p:sp>
      <p:sp>
        <p:nvSpPr>
          <p:cNvPr id="2015" name="TextBox 71"/>
          <p:cNvSpPr/>
          <p:nvPr/>
        </p:nvSpPr>
        <p:spPr>
          <a:xfrm>
            <a:off x="2797780" y="4002463"/>
            <a:ext cx="725488"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smtClean="0">
                <a:solidFill>
                  <a:schemeClr val="bg1"/>
                </a:solidFill>
              </a:rPr>
              <a:t>4</a:t>
            </a:r>
            <a:endParaRPr lang="en-US" altLang="zh-CN" sz="1000" dirty="0">
              <a:solidFill>
                <a:schemeClr val="bg1"/>
              </a:solidFill>
            </a:endParaRPr>
          </a:p>
        </p:txBody>
      </p:sp>
      <p:sp>
        <p:nvSpPr>
          <p:cNvPr id="2016" name="TextBox 72"/>
          <p:cNvSpPr/>
          <p:nvPr/>
        </p:nvSpPr>
        <p:spPr>
          <a:xfrm>
            <a:off x="3784201" y="4000654"/>
            <a:ext cx="725488"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smtClean="0">
                <a:solidFill>
                  <a:schemeClr val="bg1"/>
                </a:solidFill>
              </a:rPr>
              <a:t>5</a:t>
            </a:r>
            <a:endParaRPr lang="en-US" altLang="zh-CN" sz="1000" dirty="0">
              <a:solidFill>
                <a:schemeClr val="bg1"/>
              </a:solidFill>
            </a:endParaRPr>
          </a:p>
        </p:txBody>
      </p:sp>
      <p:sp>
        <p:nvSpPr>
          <p:cNvPr id="2017" name="TextBox 73"/>
          <p:cNvSpPr/>
          <p:nvPr/>
        </p:nvSpPr>
        <p:spPr>
          <a:xfrm>
            <a:off x="5763559" y="4009280"/>
            <a:ext cx="725488"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smtClean="0">
                <a:solidFill>
                  <a:schemeClr val="bg1"/>
                </a:solidFill>
              </a:rPr>
              <a:t>7</a:t>
            </a:r>
            <a:endParaRPr lang="en-US" altLang="zh-CN" sz="1000" dirty="0">
              <a:solidFill>
                <a:schemeClr val="bg1"/>
              </a:solidFill>
            </a:endParaRPr>
          </a:p>
        </p:txBody>
      </p:sp>
      <p:sp>
        <p:nvSpPr>
          <p:cNvPr id="2018" name="TextBox 74"/>
          <p:cNvSpPr/>
          <p:nvPr/>
        </p:nvSpPr>
        <p:spPr>
          <a:xfrm>
            <a:off x="6952846" y="3991456"/>
            <a:ext cx="727075"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smtClean="0">
                <a:solidFill>
                  <a:schemeClr val="bg1"/>
                </a:solidFill>
              </a:rPr>
              <a:t>8</a:t>
            </a:r>
            <a:endParaRPr lang="en-US" altLang="zh-CN" sz="1000" dirty="0">
              <a:solidFill>
                <a:schemeClr val="bg1"/>
              </a:solidFill>
            </a:endParaRPr>
          </a:p>
        </p:txBody>
      </p:sp>
      <p:sp>
        <p:nvSpPr>
          <p:cNvPr id="2019" name="TextBox 75"/>
          <p:cNvSpPr/>
          <p:nvPr/>
        </p:nvSpPr>
        <p:spPr>
          <a:xfrm>
            <a:off x="7918915" y="3998900"/>
            <a:ext cx="725487"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smtClean="0">
                <a:solidFill>
                  <a:schemeClr val="bg1"/>
                </a:solidFill>
              </a:rPr>
              <a:t>9</a:t>
            </a:r>
            <a:endParaRPr lang="en-US" altLang="zh-CN" sz="1000" dirty="0">
              <a:solidFill>
                <a:schemeClr val="bg1"/>
              </a:solidFill>
            </a:endParaRPr>
          </a:p>
        </p:txBody>
      </p:sp>
      <p:sp>
        <p:nvSpPr>
          <p:cNvPr id="2020" name="梯形 21"/>
          <p:cNvSpPr/>
          <p:nvPr/>
        </p:nvSpPr>
        <p:spPr>
          <a:xfrm rot="-5400000">
            <a:off x="730262" y="2225675"/>
            <a:ext cx="190500" cy="241300"/>
          </a:xfrm>
          <a:custGeom>
            <a:avLst/>
            <a:gdLst>
              <a:gd name="txL" fmla="*/ 0 w 880987"/>
              <a:gd name="txT" fmla="*/ 0 h 1120183"/>
              <a:gd name="txR" fmla="*/ 880987 w 880987"/>
              <a:gd name="txB" fmla="*/ 1120183 h 1120183"/>
            </a:gdLst>
            <a:ahLst/>
            <a:cxnLst>
              <a:cxn ang="0">
                <a:pos x="7654" y="8245"/>
              </a:cxn>
              <a:cxn ang="0">
                <a:pos x="7654" y="9342"/>
              </a:cxn>
              <a:cxn ang="0">
                <a:pos x="5615" y="9342"/>
              </a:cxn>
              <a:cxn ang="0">
                <a:pos x="6687" y="8245"/>
              </a:cxn>
              <a:cxn ang="0">
                <a:pos x="7654" y="8245"/>
              </a:cxn>
              <a:cxn ang="0">
                <a:pos x="8907" y="5598"/>
              </a:cxn>
              <a:cxn ang="0">
                <a:pos x="3244" y="11197"/>
              </a:cxn>
              <a:cxn ang="0">
                <a:pos x="3244" y="9521"/>
              </a:cxn>
              <a:cxn ang="0">
                <a:pos x="3383" y="9384"/>
              </a:cxn>
              <a:cxn ang="0">
                <a:pos x="782" y="9384"/>
              </a:cxn>
              <a:cxn ang="0">
                <a:pos x="0" y="8611"/>
              </a:cxn>
              <a:cxn ang="0">
                <a:pos x="0" y="7656"/>
              </a:cxn>
              <a:cxn ang="0">
                <a:pos x="1699" y="7656"/>
              </a:cxn>
              <a:cxn ang="0">
                <a:pos x="1976" y="7382"/>
              </a:cxn>
              <a:cxn ang="0">
                <a:pos x="1976" y="6285"/>
              </a:cxn>
              <a:cxn ang="0">
                <a:pos x="1699" y="6011"/>
              </a:cxn>
              <a:cxn ang="0">
                <a:pos x="0" y="6011"/>
              </a:cxn>
              <a:cxn ang="0">
                <a:pos x="0" y="2586"/>
              </a:cxn>
              <a:cxn ang="0">
                <a:pos x="782" y="1812"/>
              </a:cxn>
              <a:cxn ang="0">
                <a:pos x="3383" y="1812"/>
              </a:cxn>
              <a:cxn ang="0">
                <a:pos x="3244" y="1676"/>
              </a:cxn>
              <a:cxn ang="0">
                <a:pos x="3244" y="0"/>
              </a:cxn>
              <a:cxn ang="0">
                <a:pos x="8907" y="5598"/>
              </a:cxn>
            </a:cxnLst>
            <a:rect l="txL" t="txT" r="txR" b="txB"/>
            <a:pathLst>
              <a:path w="880987" h="1120183">
                <a:moveTo>
                  <a:pt x="757066" y="824835"/>
                </a:moveTo>
                <a:lnTo>
                  <a:pt x="757066" y="934658"/>
                </a:lnTo>
                <a:lnTo>
                  <a:pt x="555328" y="934658"/>
                </a:lnTo>
                <a:lnTo>
                  <a:pt x="661366" y="824835"/>
                </a:lnTo>
                <a:lnTo>
                  <a:pt x="757066" y="824835"/>
                </a:lnTo>
                <a:close/>
                <a:moveTo>
                  <a:pt x="880987" y="560091"/>
                </a:moveTo>
                <a:lnTo>
                  <a:pt x="320895" y="1120183"/>
                </a:lnTo>
                <a:lnTo>
                  <a:pt x="320895" y="952536"/>
                </a:lnTo>
                <a:lnTo>
                  <a:pt x="334577" y="938854"/>
                </a:lnTo>
                <a:lnTo>
                  <a:pt x="77386" y="938854"/>
                </a:lnTo>
                <a:cubicBezTo>
                  <a:pt x="34647" y="938854"/>
                  <a:pt x="0" y="904207"/>
                  <a:pt x="0" y="861468"/>
                </a:cubicBezTo>
                <a:lnTo>
                  <a:pt x="0" y="765985"/>
                </a:lnTo>
                <a:lnTo>
                  <a:pt x="168046" y="765985"/>
                </a:lnTo>
                <a:cubicBezTo>
                  <a:pt x="183196" y="765985"/>
                  <a:pt x="195477" y="753704"/>
                  <a:pt x="195477" y="738554"/>
                </a:cubicBezTo>
                <a:lnTo>
                  <a:pt x="195477" y="628834"/>
                </a:lnTo>
                <a:cubicBezTo>
                  <a:pt x="195477" y="613684"/>
                  <a:pt x="183196" y="601403"/>
                  <a:pt x="168046" y="601403"/>
                </a:cubicBezTo>
                <a:lnTo>
                  <a:pt x="0" y="601403"/>
                </a:lnTo>
                <a:lnTo>
                  <a:pt x="0" y="258716"/>
                </a:lnTo>
                <a:cubicBezTo>
                  <a:pt x="0" y="215977"/>
                  <a:pt x="34647" y="181330"/>
                  <a:pt x="77386" y="181330"/>
                </a:cubicBezTo>
                <a:lnTo>
                  <a:pt x="334578" y="181330"/>
                </a:lnTo>
                <a:lnTo>
                  <a:pt x="320895" y="167647"/>
                </a:lnTo>
                <a:lnTo>
                  <a:pt x="320895" y="0"/>
                </a:lnTo>
                <a:lnTo>
                  <a:pt x="880987" y="560091"/>
                </a:lnTo>
                <a:close/>
              </a:path>
            </a:pathLst>
          </a:custGeom>
          <a:solidFill>
            <a:schemeClr val="bg1"/>
          </a:solidFill>
          <a:ln w="25400">
            <a:noFill/>
          </a:ln>
        </p:spPr>
        <p:txBody>
          <a:bodyPr/>
          <a:lstStyle/>
          <a:p>
            <a:endParaRPr lang="zh-CN" altLang="en-US"/>
          </a:p>
        </p:txBody>
      </p:sp>
      <p:sp>
        <p:nvSpPr>
          <p:cNvPr id="2021" name="空心弧 22"/>
          <p:cNvSpPr/>
          <p:nvPr/>
        </p:nvSpPr>
        <p:spPr>
          <a:xfrm>
            <a:off x="2209629" y="1603375"/>
            <a:ext cx="177800" cy="171450"/>
          </a:xfrm>
          <a:custGeom>
            <a:avLst/>
            <a:gdLst>
              <a:gd name="txL" fmla="*/ 0 w 872917"/>
              <a:gd name="txT" fmla="*/ 0 h 836472"/>
              <a:gd name="txR" fmla="*/ 872917 w 872917"/>
              <a:gd name="txB" fmla="*/ 836472 h 836472"/>
            </a:gdLst>
            <a:ahLst/>
            <a:cxnLst>
              <a:cxn ang="0">
                <a:pos x="7376" y="3336"/>
              </a:cxn>
              <a:cxn ang="0">
                <a:pos x="7376" y="6263"/>
              </a:cxn>
              <a:cxn ang="0">
                <a:pos x="6454" y="7203"/>
              </a:cxn>
              <a:cxn ang="0">
                <a:pos x="922" y="7203"/>
              </a:cxn>
              <a:cxn ang="0">
                <a:pos x="0" y="6263"/>
              </a:cxn>
              <a:cxn ang="0">
                <a:pos x="0" y="3388"/>
              </a:cxn>
              <a:cxn ang="0">
                <a:pos x="3181" y="4408"/>
              </a:cxn>
              <a:cxn ang="0">
                <a:pos x="2951" y="5536"/>
              </a:cxn>
              <a:cxn ang="0">
                <a:pos x="4426" y="5536"/>
              </a:cxn>
              <a:cxn ang="0">
                <a:pos x="4194" y="4403"/>
              </a:cxn>
              <a:cxn ang="0">
                <a:pos x="7376" y="3336"/>
              </a:cxn>
              <a:cxn ang="0">
                <a:pos x="3842" y="775"/>
              </a:cxn>
              <a:cxn ang="0">
                <a:pos x="2839" y="1043"/>
              </a:cxn>
              <a:cxn ang="0">
                <a:pos x="2414" y="1565"/>
              </a:cxn>
              <a:cxn ang="0">
                <a:pos x="4959" y="1565"/>
              </a:cxn>
              <a:cxn ang="0">
                <a:pos x="4767" y="1252"/>
              </a:cxn>
              <a:cxn ang="0">
                <a:pos x="3842" y="775"/>
              </a:cxn>
              <a:cxn ang="0">
                <a:pos x="3528" y="6"/>
              </a:cxn>
              <a:cxn ang="0">
                <a:pos x="5323" y="735"/>
              </a:cxn>
              <a:cxn ang="0">
                <a:pos x="5787" y="1565"/>
              </a:cxn>
              <a:cxn ang="0">
                <a:pos x="6454" y="1565"/>
              </a:cxn>
              <a:cxn ang="0">
                <a:pos x="7376" y="2505"/>
              </a:cxn>
              <a:cxn ang="0">
                <a:pos x="7376" y="2800"/>
              </a:cxn>
              <a:cxn ang="0">
                <a:pos x="4092" y="3901"/>
              </a:cxn>
              <a:cxn ang="0">
                <a:pos x="4057" y="3732"/>
              </a:cxn>
              <a:cxn ang="0">
                <a:pos x="3319" y="3732"/>
              </a:cxn>
              <a:cxn ang="0">
                <a:pos x="3290" y="3877"/>
              </a:cxn>
              <a:cxn ang="0">
                <a:pos x="0" y="2823"/>
              </a:cxn>
              <a:cxn ang="0">
                <a:pos x="0" y="2505"/>
              </a:cxn>
              <a:cxn ang="0">
                <a:pos x="922" y="1565"/>
              </a:cxn>
              <a:cxn ang="0">
                <a:pos x="1590" y="1565"/>
              </a:cxn>
              <a:cxn ang="0">
                <a:pos x="2402" y="420"/>
              </a:cxn>
              <a:cxn ang="0">
                <a:pos x="3528" y="6"/>
              </a:cxn>
            </a:cxnLst>
            <a:rect l="txL" t="txT" r="txR" b="txB"/>
            <a:pathLst>
              <a:path w="872917" h="836472">
                <a:moveTo>
                  <a:pt x="872917" y="387463"/>
                </a:moveTo>
                <a:lnTo>
                  <a:pt x="872917" y="727355"/>
                </a:lnTo>
                <a:cubicBezTo>
                  <a:pt x="872917" y="787619"/>
                  <a:pt x="824064" y="836472"/>
                  <a:pt x="763800" y="836472"/>
                </a:cubicBezTo>
                <a:lnTo>
                  <a:pt x="109117" y="836472"/>
                </a:lnTo>
                <a:cubicBezTo>
                  <a:pt x="48853" y="836472"/>
                  <a:pt x="0" y="787619"/>
                  <a:pt x="0" y="727355"/>
                </a:cubicBezTo>
                <a:lnTo>
                  <a:pt x="0" y="393462"/>
                </a:lnTo>
                <a:lnTo>
                  <a:pt x="376465" y="511868"/>
                </a:lnTo>
                <a:lnTo>
                  <a:pt x="349167" y="642896"/>
                </a:lnTo>
                <a:lnTo>
                  <a:pt x="523750" y="642896"/>
                </a:lnTo>
                <a:lnTo>
                  <a:pt x="496346" y="511356"/>
                </a:lnTo>
                <a:lnTo>
                  <a:pt x="872917" y="387463"/>
                </a:lnTo>
                <a:close/>
                <a:moveTo>
                  <a:pt x="454651" y="89951"/>
                </a:moveTo>
                <a:cubicBezTo>
                  <a:pt x="413879" y="85636"/>
                  <a:pt x="371578" y="95760"/>
                  <a:pt x="335971" y="121192"/>
                </a:cubicBezTo>
                <a:cubicBezTo>
                  <a:pt x="313511" y="137234"/>
                  <a:pt x="295948" y="157772"/>
                  <a:pt x="285636" y="181784"/>
                </a:cubicBezTo>
                <a:lnTo>
                  <a:pt x="586808" y="181784"/>
                </a:lnTo>
                <a:cubicBezTo>
                  <a:pt x="582405" y="168081"/>
                  <a:pt x="574102" y="156229"/>
                  <a:pt x="564164" y="145339"/>
                </a:cubicBezTo>
                <a:cubicBezTo>
                  <a:pt x="534669" y="113018"/>
                  <a:pt x="495424" y="94265"/>
                  <a:pt x="454651" y="89951"/>
                </a:cubicBezTo>
                <a:close/>
                <a:moveTo>
                  <a:pt x="417458" y="679"/>
                </a:moveTo>
                <a:cubicBezTo>
                  <a:pt x="495129" y="-4923"/>
                  <a:pt x="574048" y="24160"/>
                  <a:pt x="629894" y="85355"/>
                </a:cubicBezTo>
                <a:cubicBezTo>
                  <a:pt x="655919" y="113874"/>
                  <a:pt x="674543" y="146746"/>
                  <a:pt x="684840" y="181784"/>
                </a:cubicBezTo>
                <a:lnTo>
                  <a:pt x="763800" y="181784"/>
                </a:lnTo>
                <a:cubicBezTo>
                  <a:pt x="824064" y="181784"/>
                  <a:pt x="872917" y="230637"/>
                  <a:pt x="872917" y="290901"/>
                </a:cubicBezTo>
                <a:lnTo>
                  <a:pt x="872917" y="325135"/>
                </a:lnTo>
                <a:lnTo>
                  <a:pt x="484194" y="453026"/>
                </a:lnTo>
                <a:lnTo>
                  <a:pt x="480104" y="433396"/>
                </a:lnTo>
                <a:lnTo>
                  <a:pt x="392813" y="433396"/>
                </a:lnTo>
                <a:lnTo>
                  <a:pt x="389304" y="450237"/>
                </a:lnTo>
                <a:lnTo>
                  <a:pt x="0" y="327793"/>
                </a:lnTo>
                <a:lnTo>
                  <a:pt x="0" y="290901"/>
                </a:lnTo>
                <a:cubicBezTo>
                  <a:pt x="0" y="230637"/>
                  <a:pt x="48853" y="181784"/>
                  <a:pt x="109117" y="181784"/>
                </a:cubicBezTo>
                <a:lnTo>
                  <a:pt x="188214" y="181784"/>
                </a:lnTo>
                <a:cubicBezTo>
                  <a:pt x="203958" y="129561"/>
                  <a:pt x="236927" y="82582"/>
                  <a:pt x="284252" y="48780"/>
                </a:cubicBezTo>
                <a:cubicBezTo>
                  <a:pt x="324702" y="19889"/>
                  <a:pt x="370855" y="4041"/>
                  <a:pt x="417458" y="679"/>
                </a:cubicBezTo>
                <a:close/>
              </a:path>
            </a:pathLst>
          </a:custGeom>
          <a:solidFill>
            <a:schemeClr val="bg1"/>
          </a:solidFill>
          <a:ln w="25400">
            <a:noFill/>
          </a:ln>
        </p:spPr>
        <p:txBody>
          <a:bodyPr/>
          <a:lstStyle/>
          <a:p>
            <a:endParaRPr lang="zh-CN" altLang="en-US"/>
          </a:p>
        </p:txBody>
      </p:sp>
      <p:sp>
        <p:nvSpPr>
          <p:cNvPr id="2022" name="圆角矩形 49"/>
          <p:cNvSpPr/>
          <p:nvPr/>
        </p:nvSpPr>
        <p:spPr>
          <a:xfrm>
            <a:off x="3113224" y="2251075"/>
            <a:ext cx="150812" cy="203200"/>
          </a:xfrm>
          <a:custGeom>
            <a:avLst/>
            <a:gdLst>
              <a:gd name="txL" fmla="*/ 0 w 654689"/>
              <a:gd name="txT" fmla="*/ 0 h 876743"/>
              <a:gd name="txR" fmla="*/ 654689 w 654689"/>
              <a:gd name="txB" fmla="*/ 876743 h 876743"/>
            </a:gdLst>
            <a:ahLst/>
            <a:cxnLst>
              <a:cxn ang="0">
                <a:pos x="1648" y="6380"/>
              </a:cxn>
              <a:cxn ang="0">
                <a:pos x="5927" y="6380"/>
              </a:cxn>
              <a:cxn ang="0">
                <a:pos x="5927" y="7059"/>
              </a:cxn>
              <a:cxn ang="0">
                <a:pos x="1648" y="7059"/>
              </a:cxn>
              <a:cxn ang="0">
                <a:pos x="1648" y="6380"/>
              </a:cxn>
              <a:cxn ang="0">
                <a:pos x="1648" y="5309"/>
              </a:cxn>
              <a:cxn ang="0">
                <a:pos x="5213" y="5309"/>
              </a:cxn>
              <a:cxn ang="0">
                <a:pos x="5213" y="5989"/>
              </a:cxn>
              <a:cxn ang="0">
                <a:pos x="1648" y="5989"/>
              </a:cxn>
              <a:cxn ang="0">
                <a:pos x="1648" y="5309"/>
              </a:cxn>
              <a:cxn ang="0">
                <a:pos x="1648" y="4327"/>
              </a:cxn>
              <a:cxn ang="0">
                <a:pos x="6402" y="4327"/>
              </a:cxn>
              <a:cxn ang="0">
                <a:pos x="6402" y="5006"/>
              </a:cxn>
              <a:cxn ang="0">
                <a:pos x="1648" y="5006"/>
              </a:cxn>
              <a:cxn ang="0">
                <a:pos x="1648" y="4327"/>
              </a:cxn>
              <a:cxn ang="0">
                <a:pos x="910" y="1845"/>
              </a:cxn>
              <a:cxn ang="0">
                <a:pos x="1067" y="1845"/>
              </a:cxn>
              <a:cxn ang="0">
                <a:pos x="1067" y="9524"/>
              </a:cxn>
              <a:cxn ang="0">
                <a:pos x="6936" y="9524"/>
              </a:cxn>
              <a:cxn ang="0">
                <a:pos x="6936" y="1845"/>
              </a:cxn>
              <a:cxn ang="0">
                <a:pos x="7092" y="1845"/>
              </a:cxn>
              <a:cxn ang="0">
                <a:pos x="8003" y="2772"/>
              </a:cxn>
              <a:cxn ang="0">
                <a:pos x="8003" y="9988"/>
              </a:cxn>
              <a:cxn ang="0">
                <a:pos x="7092" y="10915"/>
              </a:cxn>
              <a:cxn ang="0">
                <a:pos x="910" y="10915"/>
              </a:cxn>
              <a:cxn ang="0">
                <a:pos x="0" y="9988"/>
              </a:cxn>
              <a:cxn ang="0">
                <a:pos x="0" y="2772"/>
              </a:cxn>
              <a:cxn ang="0">
                <a:pos x="910" y="1845"/>
              </a:cxn>
              <a:cxn ang="0">
                <a:pos x="4001" y="740"/>
              </a:cxn>
              <a:cxn ang="0">
                <a:pos x="3394" y="1358"/>
              </a:cxn>
              <a:cxn ang="0">
                <a:pos x="3644" y="1845"/>
              </a:cxn>
              <a:cxn ang="0">
                <a:pos x="4359" y="1845"/>
              </a:cxn>
              <a:cxn ang="0">
                <a:pos x="4609" y="1358"/>
              </a:cxn>
              <a:cxn ang="0">
                <a:pos x="4001" y="740"/>
              </a:cxn>
              <a:cxn ang="0">
                <a:pos x="4001" y="0"/>
              </a:cxn>
              <a:cxn ang="0">
                <a:pos x="5335" y="1358"/>
              </a:cxn>
              <a:cxn ang="0">
                <a:pos x="5239" y="1845"/>
              </a:cxn>
              <a:cxn ang="0">
                <a:pos x="6402" y="1845"/>
              </a:cxn>
              <a:cxn ang="0">
                <a:pos x="6402" y="2876"/>
              </a:cxn>
              <a:cxn ang="0">
                <a:pos x="5814" y="3475"/>
              </a:cxn>
              <a:cxn ang="0">
                <a:pos x="2189" y="3475"/>
              </a:cxn>
              <a:cxn ang="0">
                <a:pos x="1601" y="2876"/>
              </a:cxn>
              <a:cxn ang="0">
                <a:pos x="1601" y="1845"/>
              </a:cxn>
              <a:cxn ang="0">
                <a:pos x="2764" y="1845"/>
              </a:cxn>
              <a:cxn ang="0">
                <a:pos x="2668" y="1358"/>
              </a:cxn>
              <a:cxn ang="0">
                <a:pos x="4001" y="0"/>
              </a:cxn>
            </a:cxnLst>
            <a:rect l="txL" t="txT" r="txR" b="txB"/>
            <a:pathLst>
              <a:path w="654689" h="876743">
                <a:moveTo>
                  <a:pt x="134787" y="512482"/>
                </a:moveTo>
                <a:lnTo>
                  <a:pt x="484855" y="512482"/>
                </a:lnTo>
                <a:lnTo>
                  <a:pt x="484855" y="567039"/>
                </a:lnTo>
                <a:lnTo>
                  <a:pt x="134787" y="567039"/>
                </a:lnTo>
                <a:lnTo>
                  <a:pt x="134787" y="512482"/>
                </a:lnTo>
                <a:close/>
                <a:moveTo>
                  <a:pt x="134787" y="426464"/>
                </a:moveTo>
                <a:lnTo>
                  <a:pt x="426499" y="426464"/>
                </a:lnTo>
                <a:lnTo>
                  <a:pt x="426499" y="481021"/>
                </a:lnTo>
                <a:lnTo>
                  <a:pt x="134787" y="481021"/>
                </a:lnTo>
                <a:lnTo>
                  <a:pt x="134787" y="426464"/>
                </a:lnTo>
                <a:close/>
                <a:moveTo>
                  <a:pt x="134787" y="347535"/>
                </a:moveTo>
                <a:lnTo>
                  <a:pt x="523751" y="347535"/>
                </a:lnTo>
                <a:lnTo>
                  <a:pt x="523751" y="402092"/>
                </a:lnTo>
                <a:lnTo>
                  <a:pt x="134787" y="402092"/>
                </a:lnTo>
                <a:lnTo>
                  <a:pt x="134787" y="347535"/>
                </a:lnTo>
                <a:close/>
                <a:moveTo>
                  <a:pt x="74477" y="148223"/>
                </a:moveTo>
                <a:lnTo>
                  <a:pt x="87292" y="148223"/>
                </a:lnTo>
                <a:lnTo>
                  <a:pt x="87292" y="765039"/>
                </a:lnTo>
                <a:lnTo>
                  <a:pt x="567397" y="765039"/>
                </a:lnTo>
                <a:lnTo>
                  <a:pt x="567397" y="148223"/>
                </a:lnTo>
                <a:lnTo>
                  <a:pt x="580212" y="148223"/>
                </a:lnTo>
                <a:cubicBezTo>
                  <a:pt x="621345" y="148223"/>
                  <a:pt x="654689" y="181567"/>
                  <a:pt x="654689" y="222700"/>
                </a:cubicBezTo>
                <a:lnTo>
                  <a:pt x="654689" y="802266"/>
                </a:lnTo>
                <a:cubicBezTo>
                  <a:pt x="654689" y="843399"/>
                  <a:pt x="621345" y="876743"/>
                  <a:pt x="580212" y="876743"/>
                </a:cubicBezTo>
                <a:lnTo>
                  <a:pt x="74477" y="876743"/>
                </a:lnTo>
                <a:cubicBezTo>
                  <a:pt x="33344" y="876743"/>
                  <a:pt x="0" y="843399"/>
                  <a:pt x="0" y="802266"/>
                </a:cubicBezTo>
                <a:lnTo>
                  <a:pt x="0" y="222700"/>
                </a:lnTo>
                <a:cubicBezTo>
                  <a:pt x="0" y="181567"/>
                  <a:pt x="33344" y="148223"/>
                  <a:pt x="74477" y="148223"/>
                </a:cubicBezTo>
                <a:close/>
                <a:moveTo>
                  <a:pt x="327344" y="59420"/>
                </a:moveTo>
                <a:cubicBezTo>
                  <a:pt x="299905" y="59420"/>
                  <a:pt x="277661" y="81664"/>
                  <a:pt x="277661" y="109103"/>
                </a:cubicBezTo>
                <a:cubicBezTo>
                  <a:pt x="277661" y="125393"/>
                  <a:pt x="285501" y="139852"/>
                  <a:pt x="298129" y="148223"/>
                </a:cubicBezTo>
                <a:lnTo>
                  <a:pt x="356559" y="148223"/>
                </a:lnTo>
                <a:cubicBezTo>
                  <a:pt x="369187" y="139852"/>
                  <a:pt x="377027" y="125393"/>
                  <a:pt x="377027" y="109103"/>
                </a:cubicBezTo>
                <a:cubicBezTo>
                  <a:pt x="377027" y="81664"/>
                  <a:pt x="354783" y="59420"/>
                  <a:pt x="327344" y="59420"/>
                </a:cubicBezTo>
                <a:close/>
                <a:moveTo>
                  <a:pt x="327345" y="0"/>
                </a:moveTo>
                <a:cubicBezTo>
                  <a:pt x="387601" y="0"/>
                  <a:pt x="436448" y="48847"/>
                  <a:pt x="436448" y="109103"/>
                </a:cubicBezTo>
                <a:lnTo>
                  <a:pt x="428550" y="148223"/>
                </a:lnTo>
                <a:lnTo>
                  <a:pt x="523751" y="148223"/>
                </a:lnTo>
                <a:lnTo>
                  <a:pt x="523751" y="231012"/>
                </a:lnTo>
                <a:cubicBezTo>
                  <a:pt x="523751" y="257604"/>
                  <a:pt x="502194" y="279161"/>
                  <a:pt x="475602" y="279161"/>
                </a:cubicBezTo>
                <a:lnTo>
                  <a:pt x="179087" y="279161"/>
                </a:lnTo>
                <a:cubicBezTo>
                  <a:pt x="152495" y="279161"/>
                  <a:pt x="130938" y="257604"/>
                  <a:pt x="130938" y="231012"/>
                </a:cubicBezTo>
                <a:lnTo>
                  <a:pt x="130938" y="148223"/>
                </a:lnTo>
                <a:lnTo>
                  <a:pt x="226140" y="148223"/>
                </a:lnTo>
                <a:cubicBezTo>
                  <a:pt x="220831" y="136244"/>
                  <a:pt x="218242" y="122976"/>
                  <a:pt x="218242" y="109103"/>
                </a:cubicBezTo>
                <a:cubicBezTo>
                  <a:pt x="218242" y="48847"/>
                  <a:pt x="267089" y="0"/>
                  <a:pt x="327345" y="0"/>
                </a:cubicBezTo>
                <a:close/>
              </a:path>
            </a:pathLst>
          </a:custGeom>
          <a:solidFill>
            <a:schemeClr val="bg1"/>
          </a:solidFill>
          <a:ln w="25400">
            <a:noFill/>
          </a:ln>
        </p:spPr>
        <p:txBody>
          <a:bodyPr/>
          <a:lstStyle/>
          <a:p>
            <a:endParaRPr lang="zh-CN" altLang="en-US"/>
          </a:p>
        </p:txBody>
      </p:sp>
      <p:sp>
        <p:nvSpPr>
          <p:cNvPr id="2023" name="矩形 60"/>
          <p:cNvSpPr/>
          <p:nvPr/>
        </p:nvSpPr>
        <p:spPr>
          <a:xfrm>
            <a:off x="4054975" y="1612900"/>
            <a:ext cx="168275" cy="150813"/>
          </a:xfrm>
          <a:custGeom>
            <a:avLst/>
            <a:gdLst>
              <a:gd name="txL" fmla="*/ 0 w 816827"/>
              <a:gd name="txT" fmla="*/ 0 h 729011"/>
              <a:gd name="txR" fmla="*/ 816827 w 816827"/>
              <a:gd name="txB" fmla="*/ 729011 h 729011"/>
            </a:gdLst>
            <a:ahLst/>
            <a:cxnLst>
              <a:cxn ang="0">
                <a:pos x="3571" y="5208"/>
              </a:cxn>
              <a:cxn ang="0">
                <a:pos x="3571" y="5940"/>
              </a:cxn>
              <a:cxn ang="0">
                <a:pos x="6586" y="5940"/>
              </a:cxn>
              <a:cxn ang="0">
                <a:pos x="6586" y="5208"/>
              </a:cxn>
              <a:cxn ang="0">
                <a:pos x="3571" y="5208"/>
              </a:cxn>
              <a:cxn ang="0">
                <a:pos x="0" y="4694"/>
              </a:cxn>
              <a:cxn ang="0">
                <a:pos x="7142" y="4694"/>
              </a:cxn>
              <a:cxn ang="0">
                <a:pos x="7142" y="6454"/>
              </a:cxn>
              <a:cxn ang="0">
                <a:pos x="0" y="6454"/>
              </a:cxn>
              <a:cxn ang="0">
                <a:pos x="0" y="4694"/>
              </a:cxn>
              <a:cxn ang="0">
                <a:pos x="1468" y="2861"/>
              </a:cxn>
              <a:cxn ang="0">
                <a:pos x="1468" y="3593"/>
              </a:cxn>
              <a:cxn ang="0">
                <a:pos x="6586" y="3593"/>
              </a:cxn>
              <a:cxn ang="0">
                <a:pos x="6586" y="2861"/>
              </a:cxn>
              <a:cxn ang="0">
                <a:pos x="1468" y="2861"/>
              </a:cxn>
              <a:cxn ang="0">
                <a:pos x="0" y="2347"/>
              </a:cxn>
              <a:cxn ang="0">
                <a:pos x="7142" y="2347"/>
              </a:cxn>
              <a:cxn ang="0">
                <a:pos x="7142" y="4107"/>
              </a:cxn>
              <a:cxn ang="0">
                <a:pos x="0" y="4107"/>
              </a:cxn>
              <a:cxn ang="0">
                <a:pos x="0" y="2347"/>
              </a:cxn>
              <a:cxn ang="0">
                <a:pos x="4364" y="514"/>
              </a:cxn>
              <a:cxn ang="0">
                <a:pos x="4364" y="1246"/>
              </a:cxn>
              <a:cxn ang="0">
                <a:pos x="6586" y="1246"/>
              </a:cxn>
              <a:cxn ang="0">
                <a:pos x="6586" y="514"/>
              </a:cxn>
              <a:cxn ang="0">
                <a:pos x="4364" y="514"/>
              </a:cxn>
              <a:cxn ang="0">
                <a:pos x="0" y="0"/>
              </a:cxn>
              <a:cxn ang="0">
                <a:pos x="7142" y="0"/>
              </a:cxn>
              <a:cxn ang="0">
                <a:pos x="7142" y="1760"/>
              </a:cxn>
              <a:cxn ang="0">
                <a:pos x="0" y="1760"/>
              </a:cxn>
              <a:cxn ang="0">
                <a:pos x="0" y="0"/>
              </a:cxn>
            </a:cxnLst>
            <a:rect l="txL" t="txT" r="txR" b="txB"/>
            <a:pathLst>
              <a:path w="816827" h="729011">
                <a:moveTo>
                  <a:pt x="408414" y="588244"/>
                </a:moveTo>
                <a:lnTo>
                  <a:pt x="408414" y="670957"/>
                </a:lnTo>
                <a:lnTo>
                  <a:pt x="753307" y="670957"/>
                </a:lnTo>
                <a:lnTo>
                  <a:pt x="753307" y="588244"/>
                </a:lnTo>
                <a:lnTo>
                  <a:pt x="408414" y="588244"/>
                </a:lnTo>
                <a:close/>
                <a:moveTo>
                  <a:pt x="0" y="530190"/>
                </a:moveTo>
                <a:lnTo>
                  <a:pt x="816827" y="530190"/>
                </a:lnTo>
                <a:lnTo>
                  <a:pt x="816827" y="729011"/>
                </a:lnTo>
                <a:lnTo>
                  <a:pt x="0" y="729011"/>
                </a:lnTo>
                <a:lnTo>
                  <a:pt x="0" y="530190"/>
                </a:lnTo>
                <a:close/>
                <a:moveTo>
                  <a:pt x="167873" y="323149"/>
                </a:moveTo>
                <a:lnTo>
                  <a:pt x="167873" y="405862"/>
                </a:lnTo>
                <a:lnTo>
                  <a:pt x="753306" y="405862"/>
                </a:lnTo>
                <a:lnTo>
                  <a:pt x="753306" y="323149"/>
                </a:lnTo>
                <a:lnTo>
                  <a:pt x="167873" y="323149"/>
                </a:lnTo>
                <a:close/>
                <a:moveTo>
                  <a:pt x="0" y="265095"/>
                </a:moveTo>
                <a:lnTo>
                  <a:pt x="816827" y="265095"/>
                </a:lnTo>
                <a:lnTo>
                  <a:pt x="816827" y="463916"/>
                </a:lnTo>
                <a:lnTo>
                  <a:pt x="0" y="463916"/>
                </a:lnTo>
                <a:lnTo>
                  <a:pt x="0" y="265095"/>
                </a:lnTo>
                <a:close/>
                <a:moveTo>
                  <a:pt x="499162" y="58054"/>
                </a:moveTo>
                <a:lnTo>
                  <a:pt x="499162" y="140767"/>
                </a:lnTo>
                <a:lnTo>
                  <a:pt x="753306" y="140767"/>
                </a:lnTo>
                <a:lnTo>
                  <a:pt x="753306" y="58054"/>
                </a:lnTo>
                <a:lnTo>
                  <a:pt x="499162" y="58054"/>
                </a:lnTo>
                <a:close/>
                <a:moveTo>
                  <a:pt x="0" y="0"/>
                </a:moveTo>
                <a:lnTo>
                  <a:pt x="816827" y="0"/>
                </a:lnTo>
                <a:lnTo>
                  <a:pt x="816827" y="198821"/>
                </a:lnTo>
                <a:lnTo>
                  <a:pt x="0" y="198821"/>
                </a:lnTo>
                <a:lnTo>
                  <a:pt x="0" y="0"/>
                </a:lnTo>
                <a:close/>
              </a:path>
            </a:pathLst>
          </a:custGeom>
          <a:solidFill>
            <a:schemeClr val="bg1"/>
          </a:solidFill>
          <a:ln w="25400">
            <a:noFill/>
          </a:ln>
        </p:spPr>
        <p:txBody>
          <a:bodyPr/>
          <a:lstStyle/>
          <a:p>
            <a:endParaRPr lang="zh-CN" altLang="en-US"/>
          </a:p>
        </p:txBody>
      </p:sp>
      <p:sp>
        <p:nvSpPr>
          <p:cNvPr id="2024" name="同心圆 41"/>
          <p:cNvSpPr/>
          <p:nvPr/>
        </p:nvSpPr>
        <p:spPr>
          <a:xfrm>
            <a:off x="5054622" y="2251075"/>
            <a:ext cx="206375" cy="204788"/>
          </a:xfrm>
          <a:custGeom>
            <a:avLst/>
            <a:gdLst>
              <a:gd name="txL" fmla="*/ 0 w 746126"/>
              <a:gd name="txT" fmla="*/ 0 h 746126"/>
              <a:gd name="txR" fmla="*/ 746126 w 746126"/>
              <a:gd name="txB" fmla="*/ 746126 h 746126"/>
            </a:gdLst>
            <a:ahLst/>
            <a:cxnLst>
              <a:cxn ang="0">
                <a:pos x="6481" y="2853"/>
              </a:cxn>
              <a:cxn ang="0">
                <a:pos x="6748" y="2949"/>
              </a:cxn>
              <a:cxn ang="0">
                <a:pos x="9938" y="5838"/>
              </a:cxn>
              <a:cxn ang="0">
                <a:pos x="9958" y="6351"/>
              </a:cxn>
              <a:cxn ang="0">
                <a:pos x="9771" y="6548"/>
              </a:cxn>
              <a:cxn ang="0">
                <a:pos x="9246" y="6568"/>
              </a:cxn>
              <a:cxn ang="0">
                <a:pos x="9145" y="6477"/>
              </a:cxn>
              <a:cxn ang="0">
                <a:pos x="8279" y="7389"/>
              </a:cxn>
              <a:cxn ang="0">
                <a:pos x="10309" y="9227"/>
              </a:cxn>
              <a:cxn ang="0">
                <a:pos x="10616" y="9089"/>
              </a:cxn>
              <a:cxn ang="0">
                <a:pos x="11070" y="9253"/>
              </a:cxn>
              <a:cxn ang="0">
                <a:pos x="14449" y="12313"/>
              </a:cxn>
              <a:cxn ang="0">
                <a:pos x="14483" y="13187"/>
              </a:cxn>
              <a:cxn ang="0">
                <a:pos x="13958" y="13740"/>
              </a:cxn>
              <a:cxn ang="0">
                <a:pos x="13064" y="13773"/>
              </a:cxn>
              <a:cxn ang="0">
                <a:pos x="9685" y="10713"/>
              </a:cxn>
              <a:cxn ang="0">
                <a:pos x="9609" y="9951"/>
              </a:cxn>
              <a:cxn ang="0">
                <a:pos x="7587" y="8119"/>
              </a:cxn>
              <a:cxn ang="0">
                <a:pos x="6722" y="9032"/>
              </a:cxn>
              <a:cxn ang="0">
                <a:pos x="6822" y="9123"/>
              </a:cxn>
              <a:cxn ang="0">
                <a:pos x="6842" y="9636"/>
              </a:cxn>
              <a:cxn ang="0">
                <a:pos x="6655" y="9833"/>
              </a:cxn>
              <a:cxn ang="0">
                <a:pos x="6130" y="9853"/>
              </a:cxn>
              <a:cxn ang="0">
                <a:pos x="2940" y="6964"/>
              </a:cxn>
              <a:cxn ang="0">
                <a:pos x="2920" y="6451"/>
              </a:cxn>
              <a:cxn ang="0">
                <a:pos x="3107" y="6253"/>
              </a:cxn>
              <a:cxn ang="0">
                <a:pos x="3632" y="6234"/>
              </a:cxn>
              <a:cxn ang="0">
                <a:pos x="3733" y="6325"/>
              </a:cxn>
              <a:cxn ang="0">
                <a:pos x="6156" y="3770"/>
              </a:cxn>
              <a:cxn ang="0">
                <a:pos x="6056" y="3679"/>
              </a:cxn>
              <a:cxn ang="0">
                <a:pos x="6036" y="3165"/>
              </a:cxn>
              <a:cxn ang="0">
                <a:pos x="6223" y="2969"/>
              </a:cxn>
              <a:cxn ang="0">
                <a:pos x="6481" y="2853"/>
              </a:cxn>
              <a:cxn ang="0">
                <a:pos x="7894" y="0"/>
              </a:cxn>
              <a:cxn ang="0">
                <a:pos x="15789" y="7714"/>
              </a:cxn>
              <a:cxn ang="0">
                <a:pos x="14681" y="11593"/>
              </a:cxn>
              <a:cxn ang="0">
                <a:pos x="13434" y="10463"/>
              </a:cxn>
              <a:cxn ang="0">
                <a:pos x="14133" y="7714"/>
              </a:cxn>
              <a:cxn ang="0">
                <a:pos x="7894" y="1618"/>
              </a:cxn>
              <a:cxn ang="0">
                <a:pos x="1656" y="7714"/>
              </a:cxn>
              <a:cxn ang="0">
                <a:pos x="7894" y="13810"/>
              </a:cxn>
              <a:cxn ang="0">
                <a:pos x="11205" y="12862"/>
              </a:cxn>
              <a:cxn ang="0">
                <a:pos x="12453" y="13993"/>
              </a:cxn>
              <a:cxn ang="0">
                <a:pos x="7894" y="15427"/>
              </a:cxn>
              <a:cxn ang="0">
                <a:pos x="0" y="7714"/>
              </a:cxn>
              <a:cxn ang="0">
                <a:pos x="7894" y="0"/>
              </a:cxn>
            </a:cxnLst>
            <a:rect l="txL" t="txT" r="txR" b="txB"/>
            <a:pathLst>
              <a:path w="746126" h="746126">
                <a:moveTo>
                  <a:pt x="306284" y="137956"/>
                </a:moveTo>
                <a:cubicBezTo>
                  <a:pt x="310779" y="137785"/>
                  <a:pt x="315338" y="139329"/>
                  <a:pt x="318898" y="142628"/>
                </a:cubicBezTo>
                <a:lnTo>
                  <a:pt x="469646" y="282344"/>
                </a:lnTo>
                <a:cubicBezTo>
                  <a:pt x="476765" y="288942"/>
                  <a:pt x="477187" y="300061"/>
                  <a:pt x="470590" y="307180"/>
                </a:cubicBezTo>
                <a:lnTo>
                  <a:pt x="461760" y="316706"/>
                </a:lnTo>
                <a:cubicBezTo>
                  <a:pt x="455163" y="323825"/>
                  <a:pt x="444044" y="324247"/>
                  <a:pt x="436925" y="317650"/>
                </a:cubicBezTo>
                <a:lnTo>
                  <a:pt x="432162" y="313235"/>
                </a:lnTo>
                <a:lnTo>
                  <a:pt x="391258" y="357369"/>
                </a:lnTo>
                <a:lnTo>
                  <a:pt x="487159" y="446252"/>
                </a:lnTo>
                <a:cubicBezTo>
                  <a:pt x="490783" y="441495"/>
                  <a:pt x="496201" y="439792"/>
                  <a:pt x="501674" y="439584"/>
                </a:cubicBezTo>
                <a:cubicBezTo>
                  <a:pt x="509319" y="439293"/>
                  <a:pt x="517075" y="441920"/>
                  <a:pt x="523130" y="447531"/>
                </a:cubicBezTo>
                <a:lnTo>
                  <a:pt x="682787" y="595504"/>
                </a:lnTo>
                <a:cubicBezTo>
                  <a:pt x="694897" y="606728"/>
                  <a:pt x="695615" y="625642"/>
                  <a:pt x="684392" y="637752"/>
                </a:cubicBezTo>
                <a:lnTo>
                  <a:pt x="659592" y="664510"/>
                </a:lnTo>
                <a:cubicBezTo>
                  <a:pt x="648368" y="676620"/>
                  <a:pt x="629454" y="677338"/>
                  <a:pt x="617344" y="666115"/>
                </a:cubicBezTo>
                <a:lnTo>
                  <a:pt x="457687" y="518142"/>
                </a:lnTo>
                <a:cubicBezTo>
                  <a:pt x="446977" y="508216"/>
                  <a:pt x="445177" y="492275"/>
                  <a:pt x="454100" y="481245"/>
                </a:cubicBezTo>
                <a:lnTo>
                  <a:pt x="358536" y="392675"/>
                </a:lnTo>
                <a:lnTo>
                  <a:pt x="317635" y="436805"/>
                </a:lnTo>
                <a:lnTo>
                  <a:pt x="322398" y="441219"/>
                </a:lnTo>
                <a:cubicBezTo>
                  <a:pt x="329517" y="447817"/>
                  <a:pt x="329939" y="458936"/>
                  <a:pt x="323342" y="466055"/>
                </a:cubicBezTo>
                <a:lnTo>
                  <a:pt x="314512" y="475581"/>
                </a:lnTo>
                <a:cubicBezTo>
                  <a:pt x="307915" y="482700"/>
                  <a:pt x="296796" y="483122"/>
                  <a:pt x="289677" y="476525"/>
                </a:cubicBezTo>
                <a:lnTo>
                  <a:pt x="138928" y="336808"/>
                </a:lnTo>
                <a:cubicBezTo>
                  <a:pt x="131809" y="330210"/>
                  <a:pt x="131387" y="319091"/>
                  <a:pt x="137985" y="311973"/>
                </a:cubicBezTo>
                <a:lnTo>
                  <a:pt x="146814" y="302446"/>
                </a:lnTo>
                <a:cubicBezTo>
                  <a:pt x="153412" y="295327"/>
                  <a:pt x="164531" y="294905"/>
                  <a:pt x="171650" y="301503"/>
                </a:cubicBezTo>
                <a:lnTo>
                  <a:pt x="176413" y="305918"/>
                </a:lnTo>
                <a:lnTo>
                  <a:pt x="290940" y="182348"/>
                </a:lnTo>
                <a:lnTo>
                  <a:pt x="286176" y="177933"/>
                </a:lnTo>
                <a:cubicBezTo>
                  <a:pt x="279057" y="171335"/>
                  <a:pt x="278635" y="160216"/>
                  <a:pt x="285233" y="153098"/>
                </a:cubicBezTo>
                <a:lnTo>
                  <a:pt x="294062" y="143571"/>
                </a:lnTo>
                <a:cubicBezTo>
                  <a:pt x="297361" y="140012"/>
                  <a:pt x="301790" y="138126"/>
                  <a:pt x="306284" y="137956"/>
                </a:cubicBezTo>
                <a:close/>
                <a:moveTo>
                  <a:pt x="373063" y="0"/>
                </a:moveTo>
                <a:cubicBezTo>
                  <a:pt x="579100" y="0"/>
                  <a:pt x="746126" y="167026"/>
                  <a:pt x="746126" y="373063"/>
                </a:cubicBezTo>
                <a:cubicBezTo>
                  <a:pt x="746126" y="441784"/>
                  <a:pt x="727545" y="506165"/>
                  <a:pt x="693797" y="560673"/>
                </a:cubicBezTo>
                <a:lnTo>
                  <a:pt x="634837" y="506028"/>
                </a:lnTo>
                <a:cubicBezTo>
                  <a:pt x="656383" y="466516"/>
                  <a:pt x="667887" y="421133"/>
                  <a:pt x="667887" y="373063"/>
                </a:cubicBezTo>
                <a:cubicBezTo>
                  <a:pt x="667887" y="210236"/>
                  <a:pt x="535890" y="78239"/>
                  <a:pt x="373063" y="78239"/>
                </a:cubicBezTo>
                <a:cubicBezTo>
                  <a:pt x="210236" y="78239"/>
                  <a:pt x="78239" y="210236"/>
                  <a:pt x="78239" y="373063"/>
                </a:cubicBezTo>
                <a:cubicBezTo>
                  <a:pt x="78239" y="535890"/>
                  <a:pt x="210236" y="667887"/>
                  <a:pt x="373063" y="667887"/>
                </a:cubicBezTo>
                <a:cubicBezTo>
                  <a:pt x="430719" y="667887"/>
                  <a:pt x="484509" y="651337"/>
                  <a:pt x="529532" y="622079"/>
                </a:cubicBezTo>
                <a:lnTo>
                  <a:pt x="588515" y="676745"/>
                </a:lnTo>
                <a:cubicBezTo>
                  <a:pt x="528014" y="720662"/>
                  <a:pt x="453512" y="746126"/>
                  <a:pt x="373063" y="746126"/>
                </a:cubicBezTo>
                <a:cubicBezTo>
                  <a:pt x="167026" y="746126"/>
                  <a:pt x="0" y="579100"/>
                  <a:pt x="0" y="373063"/>
                </a:cubicBezTo>
                <a:cubicBezTo>
                  <a:pt x="0" y="167026"/>
                  <a:pt x="167026" y="0"/>
                  <a:pt x="373063" y="0"/>
                </a:cubicBezTo>
                <a:close/>
              </a:path>
            </a:pathLst>
          </a:custGeom>
          <a:solidFill>
            <a:schemeClr val="bg1"/>
          </a:solidFill>
          <a:ln w="25400">
            <a:noFill/>
          </a:ln>
        </p:spPr>
        <p:txBody>
          <a:bodyPr/>
          <a:lstStyle/>
          <a:p>
            <a:endParaRPr lang="zh-CN" altLang="en-US"/>
          </a:p>
        </p:txBody>
      </p:sp>
      <p:sp>
        <p:nvSpPr>
          <p:cNvPr id="2025" name="圆角矩形 26"/>
          <p:cNvSpPr/>
          <p:nvPr/>
        </p:nvSpPr>
        <p:spPr>
          <a:xfrm>
            <a:off x="5980709" y="1604963"/>
            <a:ext cx="220663" cy="166687"/>
          </a:xfrm>
          <a:custGeom>
            <a:avLst/>
            <a:gdLst>
              <a:gd name="txL" fmla="*/ 0 w 1584176"/>
              <a:gd name="txT" fmla="*/ 0 h 1195792"/>
              <a:gd name="txR" fmla="*/ 1584176 w 1584176"/>
              <a:gd name="txB" fmla="*/ 1195792 h 1195792"/>
            </a:gdLst>
            <a:ahLst/>
            <a:cxnLst>
              <a:cxn ang="0">
                <a:pos x="2026" y="2653"/>
              </a:cxn>
              <a:cxn ang="0">
                <a:pos x="2256" y="2653"/>
              </a:cxn>
              <a:cxn ang="0">
                <a:pos x="1356" y="1766"/>
              </a:cxn>
              <a:cxn ang="0">
                <a:pos x="967" y="2114"/>
              </a:cxn>
              <a:cxn ang="0">
                <a:pos x="1356" y="1766"/>
              </a:cxn>
              <a:cxn ang="0">
                <a:pos x="2662" y="2114"/>
              </a:cxn>
              <a:cxn ang="0">
                <a:pos x="2272" y="1826"/>
              </a:cxn>
              <a:cxn ang="0">
                <a:pos x="1825" y="1597"/>
              </a:cxn>
              <a:cxn ang="0">
                <a:pos x="2009" y="2114"/>
              </a:cxn>
              <a:cxn ang="0">
                <a:pos x="1620" y="1671"/>
              </a:cxn>
              <a:cxn ang="0">
                <a:pos x="3314" y="1373"/>
              </a:cxn>
              <a:cxn ang="0">
                <a:pos x="2925" y="2114"/>
              </a:cxn>
              <a:cxn ang="0">
                <a:pos x="3314" y="1373"/>
              </a:cxn>
              <a:cxn ang="0">
                <a:pos x="2662" y="580"/>
              </a:cxn>
              <a:cxn ang="0">
                <a:pos x="2925" y="1233"/>
              </a:cxn>
              <a:cxn ang="0">
                <a:pos x="3314" y="800"/>
              </a:cxn>
              <a:cxn ang="0">
                <a:pos x="3434" y="1003"/>
              </a:cxn>
              <a:cxn ang="0">
                <a:pos x="2147" y="1777"/>
              </a:cxn>
              <a:cxn ang="0">
                <a:pos x="718" y="1893"/>
              </a:cxn>
              <a:cxn ang="0">
                <a:pos x="967" y="1610"/>
              </a:cxn>
              <a:cxn ang="0">
                <a:pos x="1356" y="943"/>
              </a:cxn>
              <a:cxn ang="0">
                <a:pos x="1620" y="1387"/>
              </a:cxn>
              <a:cxn ang="0">
                <a:pos x="2009" y="1190"/>
              </a:cxn>
              <a:cxn ang="0">
                <a:pos x="2147" y="1584"/>
              </a:cxn>
              <a:cxn ang="0">
                <a:pos x="2272" y="580"/>
              </a:cxn>
              <a:cxn ang="0">
                <a:pos x="354" y="384"/>
              </a:cxn>
              <a:cxn ang="0">
                <a:pos x="442" y="2421"/>
              </a:cxn>
              <a:cxn ang="0">
                <a:pos x="3928" y="2332"/>
              </a:cxn>
              <a:cxn ang="0">
                <a:pos x="3840" y="296"/>
              </a:cxn>
              <a:cxn ang="0">
                <a:pos x="475" y="0"/>
              </a:cxn>
              <a:cxn ang="0">
                <a:pos x="4281" y="476"/>
              </a:cxn>
              <a:cxn ang="0">
                <a:pos x="3807" y="2854"/>
              </a:cxn>
              <a:cxn ang="0">
                <a:pos x="2725" y="2995"/>
              </a:cxn>
              <a:cxn ang="0">
                <a:pos x="3205" y="3239"/>
              </a:cxn>
              <a:cxn ang="0">
                <a:pos x="1076" y="2995"/>
              </a:cxn>
              <a:cxn ang="0">
                <a:pos x="1557" y="2854"/>
              </a:cxn>
              <a:cxn ang="0">
                <a:pos x="0" y="2378"/>
              </a:cxn>
              <a:cxn ang="0">
                <a:pos x="475" y="0"/>
              </a:cxn>
            </a:cxnLst>
            <a:rect l="txL" t="txT" r="txR" b="txB"/>
            <a:pathLst>
              <a:path w="1584176" h="1195792">
                <a:moveTo>
                  <a:pt x="792088" y="936827"/>
                </a:moveTo>
                <a:cubicBezTo>
                  <a:pt x="768562" y="936827"/>
                  <a:pt x="749491" y="955898"/>
                  <a:pt x="749491" y="979424"/>
                </a:cubicBezTo>
                <a:cubicBezTo>
                  <a:pt x="749491" y="1002950"/>
                  <a:pt x="768562" y="1022021"/>
                  <a:pt x="792088" y="1022021"/>
                </a:cubicBezTo>
                <a:cubicBezTo>
                  <a:pt x="815614" y="1022021"/>
                  <a:pt x="834685" y="1002950"/>
                  <a:pt x="834685" y="979424"/>
                </a:cubicBezTo>
                <a:cubicBezTo>
                  <a:pt x="834685" y="955898"/>
                  <a:pt x="815614" y="936827"/>
                  <a:pt x="792088" y="936827"/>
                </a:cubicBezTo>
                <a:close/>
                <a:moveTo>
                  <a:pt x="501926" y="652004"/>
                </a:moveTo>
                <a:lnTo>
                  <a:pt x="501926" y="780354"/>
                </a:lnTo>
                <a:lnTo>
                  <a:pt x="357910" y="780354"/>
                </a:lnTo>
                <a:lnTo>
                  <a:pt x="357910" y="703916"/>
                </a:lnTo>
                <a:lnTo>
                  <a:pt x="501926" y="652004"/>
                </a:lnTo>
                <a:close/>
                <a:moveTo>
                  <a:pt x="984820" y="611637"/>
                </a:moveTo>
                <a:lnTo>
                  <a:pt x="984820" y="780354"/>
                </a:lnTo>
                <a:lnTo>
                  <a:pt x="840804" y="780354"/>
                </a:lnTo>
                <a:lnTo>
                  <a:pt x="840804" y="674135"/>
                </a:lnTo>
                <a:lnTo>
                  <a:pt x="984820" y="611637"/>
                </a:lnTo>
                <a:close/>
                <a:moveTo>
                  <a:pt x="675372" y="589482"/>
                </a:moveTo>
                <a:lnTo>
                  <a:pt x="743373" y="649323"/>
                </a:lnTo>
                <a:lnTo>
                  <a:pt x="743373" y="780354"/>
                </a:lnTo>
                <a:lnTo>
                  <a:pt x="599357" y="780354"/>
                </a:lnTo>
                <a:lnTo>
                  <a:pt x="599357" y="616883"/>
                </a:lnTo>
                <a:lnTo>
                  <a:pt x="675372" y="589482"/>
                </a:lnTo>
                <a:close/>
                <a:moveTo>
                  <a:pt x="1226266" y="506859"/>
                </a:moveTo>
                <a:lnTo>
                  <a:pt x="1226266" y="780354"/>
                </a:lnTo>
                <a:lnTo>
                  <a:pt x="1082250" y="780354"/>
                </a:lnTo>
                <a:lnTo>
                  <a:pt x="1082250" y="569356"/>
                </a:lnTo>
                <a:lnTo>
                  <a:pt x="1226266" y="506859"/>
                </a:lnTo>
                <a:close/>
                <a:moveTo>
                  <a:pt x="840804" y="214317"/>
                </a:moveTo>
                <a:lnTo>
                  <a:pt x="984820" y="214317"/>
                </a:lnTo>
                <a:lnTo>
                  <a:pt x="984820" y="499046"/>
                </a:lnTo>
                <a:lnTo>
                  <a:pt x="1082250" y="455202"/>
                </a:lnTo>
                <a:lnTo>
                  <a:pt x="1082250" y="295348"/>
                </a:lnTo>
                <a:lnTo>
                  <a:pt x="1226266" y="295348"/>
                </a:lnTo>
                <a:lnTo>
                  <a:pt x="1226266" y="390395"/>
                </a:lnTo>
                <a:lnTo>
                  <a:pt x="1270685" y="370406"/>
                </a:lnTo>
                <a:lnTo>
                  <a:pt x="1299260" y="437081"/>
                </a:lnTo>
                <a:lnTo>
                  <a:pt x="794435" y="656156"/>
                </a:lnTo>
                <a:lnTo>
                  <a:pt x="675372" y="551381"/>
                </a:lnTo>
                <a:lnTo>
                  <a:pt x="265797" y="699019"/>
                </a:lnTo>
                <a:lnTo>
                  <a:pt x="246747" y="632344"/>
                </a:lnTo>
                <a:lnTo>
                  <a:pt x="357910" y="594475"/>
                </a:lnTo>
                <a:lnTo>
                  <a:pt x="357910" y="348306"/>
                </a:lnTo>
                <a:lnTo>
                  <a:pt x="501926" y="348306"/>
                </a:lnTo>
                <a:lnTo>
                  <a:pt x="501926" y="545415"/>
                </a:lnTo>
                <a:lnTo>
                  <a:pt x="599357" y="512224"/>
                </a:lnTo>
                <a:lnTo>
                  <a:pt x="599357" y="439364"/>
                </a:lnTo>
                <a:lnTo>
                  <a:pt x="743373" y="439364"/>
                </a:lnTo>
                <a:lnTo>
                  <a:pt x="743373" y="540040"/>
                </a:lnTo>
                <a:lnTo>
                  <a:pt x="794435" y="584719"/>
                </a:lnTo>
                <a:lnTo>
                  <a:pt x="840804" y="563853"/>
                </a:lnTo>
                <a:lnTo>
                  <a:pt x="840804" y="214317"/>
                </a:lnTo>
                <a:close/>
                <a:moveTo>
                  <a:pt x="163421" y="109283"/>
                </a:moveTo>
                <a:cubicBezTo>
                  <a:pt x="145421" y="109283"/>
                  <a:pt x="130830" y="123874"/>
                  <a:pt x="130830" y="141874"/>
                </a:cubicBezTo>
                <a:lnTo>
                  <a:pt x="130830" y="861077"/>
                </a:lnTo>
                <a:cubicBezTo>
                  <a:pt x="130830" y="879077"/>
                  <a:pt x="145421" y="893668"/>
                  <a:pt x="163421" y="893668"/>
                </a:cubicBezTo>
                <a:lnTo>
                  <a:pt x="1420755" y="893668"/>
                </a:lnTo>
                <a:cubicBezTo>
                  <a:pt x="1438755" y="893668"/>
                  <a:pt x="1453346" y="879077"/>
                  <a:pt x="1453346" y="861077"/>
                </a:cubicBezTo>
                <a:lnTo>
                  <a:pt x="1453346" y="141874"/>
                </a:lnTo>
                <a:cubicBezTo>
                  <a:pt x="1453346" y="123874"/>
                  <a:pt x="1438755" y="109283"/>
                  <a:pt x="1420755" y="109283"/>
                </a:cubicBezTo>
                <a:lnTo>
                  <a:pt x="163421" y="109283"/>
                </a:lnTo>
                <a:close/>
                <a:moveTo>
                  <a:pt x="175629" y="0"/>
                </a:moveTo>
                <a:lnTo>
                  <a:pt x="1408547" y="0"/>
                </a:lnTo>
                <a:cubicBezTo>
                  <a:pt x="1505544" y="0"/>
                  <a:pt x="1584176" y="78632"/>
                  <a:pt x="1584176" y="175629"/>
                </a:cubicBezTo>
                <a:lnTo>
                  <a:pt x="1584176" y="878123"/>
                </a:lnTo>
                <a:cubicBezTo>
                  <a:pt x="1584176" y="975120"/>
                  <a:pt x="1505544" y="1053752"/>
                  <a:pt x="1408547" y="1053752"/>
                </a:cubicBezTo>
                <a:lnTo>
                  <a:pt x="1008112" y="1053752"/>
                </a:lnTo>
                <a:lnTo>
                  <a:pt x="1008112" y="1105610"/>
                </a:lnTo>
                <a:lnTo>
                  <a:pt x="1185879" y="1105610"/>
                </a:lnTo>
                <a:lnTo>
                  <a:pt x="1185879" y="1195792"/>
                </a:lnTo>
                <a:lnTo>
                  <a:pt x="398297" y="1195792"/>
                </a:lnTo>
                <a:lnTo>
                  <a:pt x="398297" y="1105610"/>
                </a:lnTo>
                <a:lnTo>
                  <a:pt x="576064" y="1105610"/>
                </a:lnTo>
                <a:lnTo>
                  <a:pt x="576064" y="1053752"/>
                </a:lnTo>
                <a:lnTo>
                  <a:pt x="175629" y="1053752"/>
                </a:lnTo>
                <a:cubicBezTo>
                  <a:pt x="78632" y="1053752"/>
                  <a:pt x="0" y="975120"/>
                  <a:pt x="0" y="878123"/>
                </a:cubicBezTo>
                <a:lnTo>
                  <a:pt x="0" y="175629"/>
                </a:lnTo>
                <a:cubicBezTo>
                  <a:pt x="0" y="78632"/>
                  <a:pt x="78632" y="0"/>
                  <a:pt x="175629" y="0"/>
                </a:cubicBezTo>
                <a:close/>
              </a:path>
            </a:pathLst>
          </a:custGeom>
          <a:solidFill>
            <a:schemeClr val="bg1"/>
          </a:solidFill>
          <a:ln w="25400">
            <a:noFill/>
          </a:ln>
        </p:spPr>
        <p:txBody>
          <a:bodyPr/>
          <a:lstStyle/>
          <a:p>
            <a:endParaRPr lang="zh-CN" altLang="en-US"/>
          </a:p>
        </p:txBody>
      </p:sp>
      <p:sp>
        <p:nvSpPr>
          <p:cNvPr id="2026" name="Freeform 37"/>
          <p:cNvSpPr>
            <a:spLocks noEditPoints="1"/>
          </p:cNvSpPr>
          <p:nvPr/>
        </p:nvSpPr>
        <p:spPr>
          <a:xfrm>
            <a:off x="8205459" y="2243138"/>
            <a:ext cx="223837" cy="220662"/>
          </a:xfrm>
          <a:custGeom>
            <a:avLst/>
            <a:gdLst>
              <a:gd name="txL" fmla="*/ 0 w 120"/>
              <a:gd name="txT" fmla="*/ 0 h 120"/>
              <a:gd name="txR" fmla="*/ 120 w 120"/>
              <a:gd name="txB" fmla="*/ 120 h 120"/>
            </a:gdLst>
            <a:ahLst/>
            <a:cxnLst>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w="9525">
            <a:noFill/>
          </a:ln>
        </p:spPr>
        <p:txBody>
          <a:bodyPr/>
          <a:lstStyle/>
          <a:p>
            <a:endParaRPr lang="zh-CN" altLang="en-US"/>
          </a:p>
        </p:txBody>
      </p:sp>
      <p:sp>
        <p:nvSpPr>
          <p:cNvPr id="59" name="椭圆 44"/>
          <p:cNvSpPr>
            <a:spLocks noChangeAspect="1"/>
          </p:cNvSpPr>
          <p:nvPr/>
        </p:nvSpPr>
        <p:spPr>
          <a:xfrm>
            <a:off x="1566776" y="3965530"/>
            <a:ext cx="71438" cy="71437"/>
          </a:xfrm>
          <a:prstGeom prst="ellipse">
            <a:avLst/>
          </a:prstGeom>
          <a:solidFill>
            <a:schemeClr val="bg1"/>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61" name="直接连接符 46"/>
          <p:cNvSpPr/>
          <p:nvPr/>
        </p:nvSpPr>
        <p:spPr>
          <a:xfrm flipH="1" flipV="1">
            <a:off x="1595491" y="2353469"/>
            <a:ext cx="0" cy="1653381"/>
          </a:xfrm>
          <a:prstGeom prst="line">
            <a:avLst/>
          </a:prstGeom>
          <a:ln w="9525" cap="flat" cmpd="sng">
            <a:solidFill>
              <a:srgbClr val="FEFEFE"/>
            </a:solidFill>
            <a:prstDash val="dash"/>
            <a:bevel/>
            <a:headEnd type="none" w="med" len="med"/>
            <a:tailEnd type="none" w="med" len="med"/>
          </a:ln>
        </p:spPr>
      </p:sp>
      <p:sp>
        <p:nvSpPr>
          <p:cNvPr id="62" name="椭圆 47"/>
          <p:cNvSpPr/>
          <p:nvPr/>
        </p:nvSpPr>
        <p:spPr>
          <a:xfrm>
            <a:off x="1379591" y="842633"/>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63" name="直接连接符 48"/>
          <p:cNvSpPr/>
          <p:nvPr/>
        </p:nvSpPr>
        <p:spPr>
          <a:xfrm flipV="1">
            <a:off x="1595491" y="1287133"/>
            <a:ext cx="1588" cy="288925"/>
          </a:xfrm>
          <a:prstGeom prst="line">
            <a:avLst/>
          </a:prstGeom>
          <a:ln w="9525" cap="flat" cmpd="sng">
            <a:solidFill>
              <a:srgbClr val="FEFEFE"/>
            </a:solidFill>
            <a:prstDash val="dash"/>
            <a:bevel/>
            <a:headEnd type="none" w="med" len="med"/>
            <a:tailEnd type="none" w="med" len="med"/>
          </a:ln>
        </p:spPr>
      </p:sp>
      <p:sp>
        <p:nvSpPr>
          <p:cNvPr id="64" name="圆角矩形 49"/>
          <p:cNvSpPr/>
          <p:nvPr/>
        </p:nvSpPr>
        <p:spPr>
          <a:xfrm>
            <a:off x="1520879" y="956933"/>
            <a:ext cx="150812" cy="203200"/>
          </a:xfrm>
          <a:custGeom>
            <a:avLst/>
            <a:gdLst>
              <a:gd name="txL" fmla="*/ 0 w 654689"/>
              <a:gd name="txT" fmla="*/ 0 h 876743"/>
              <a:gd name="txR" fmla="*/ 654689 w 654689"/>
              <a:gd name="txB" fmla="*/ 876743 h 876743"/>
            </a:gdLst>
            <a:ahLst/>
            <a:cxnLst>
              <a:cxn ang="0">
                <a:pos x="1648" y="6380"/>
              </a:cxn>
              <a:cxn ang="0">
                <a:pos x="5927" y="6380"/>
              </a:cxn>
              <a:cxn ang="0">
                <a:pos x="5927" y="7059"/>
              </a:cxn>
              <a:cxn ang="0">
                <a:pos x="1648" y="7059"/>
              </a:cxn>
              <a:cxn ang="0">
                <a:pos x="1648" y="6380"/>
              </a:cxn>
              <a:cxn ang="0">
                <a:pos x="1648" y="5309"/>
              </a:cxn>
              <a:cxn ang="0">
                <a:pos x="5213" y="5309"/>
              </a:cxn>
              <a:cxn ang="0">
                <a:pos x="5213" y="5989"/>
              </a:cxn>
              <a:cxn ang="0">
                <a:pos x="1648" y="5989"/>
              </a:cxn>
              <a:cxn ang="0">
                <a:pos x="1648" y="5309"/>
              </a:cxn>
              <a:cxn ang="0">
                <a:pos x="1648" y="4327"/>
              </a:cxn>
              <a:cxn ang="0">
                <a:pos x="6402" y="4327"/>
              </a:cxn>
              <a:cxn ang="0">
                <a:pos x="6402" y="5006"/>
              </a:cxn>
              <a:cxn ang="0">
                <a:pos x="1648" y="5006"/>
              </a:cxn>
              <a:cxn ang="0">
                <a:pos x="1648" y="4327"/>
              </a:cxn>
              <a:cxn ang="0">
                <a:pos x="910" y="1845"/>
              </a:cxn>
              <a:cxn ang="0">
                <a:pos x="1067" y="1845"/>
              </a:cxn>
              <a:cxn ang="0">
                <a:pos x="1067" y="9524"/>
              </a:cxn>
              <a:cxn ang="0">
                <a:pos x="6936" y="9524"/>
              </a:cxn>
              <a:cxn ang="0">
                <a:pos x="6936" y="1845"/>
              </a:cxn>
              <a:cxn ang="0">
                <a:pos x="7092" y="1845"/>
              </a:cxn>
              <a:cxn ang="0">
                <a:pos x="8003" y="2772"/>
              </a:cxn>
              <a:cxn ang="0">
                <a:pos x="8003" y="9988"/>
              </a:cxn>
              <a:cxn ang="0">
                <a:pos x="7092" y="10915"/>
              </a:cxn>
              <a:cxn ang="0">
                <a:pos x="910" y="10915"/>
              </a:cxn>
              <a:cxn ang="0">
                <a:pos x="0" y="9988"/>
              </a:cxn>
              <a:cxn ang="0">
                <a:pos x="0" y="2772"/>
              </a:cxn>
              <a:cxn ang="0">
                <a:pos x="910" y="1845"/>
              </a:cxn>
              <a:cxn ang="0">
                <a:pos x="4001" y="740"/>
              </a:cxn>
              <a:cxn ang="0">
                <a:pos x="3394" y="1358"/>
              </a:cxn>
              <a:cxn ang="0">
                <a:pos x="3644" y="1845"/>
              </a:cxn>
              <a:cxn ang="0">
                <a:pos x="4359" y="1845"/>
              </a:cxn>
              <a:cxn ang="0">
                <a:pos x="4609" y="1358"/>
              </a:cxn>
              <a:cxn ang="0">
                <a:pos x="4001" y="740"/>
              </a:cxn>
              <a:cxn ang="0">
                <a:pos x="4001" y="0"/>
              </a:cxn>
              <a:cxn ang="0">
                <a:pos x="5335" y="1358"/>
              </a:cxn>
              <a:cxn ang="0">
                <a:pos x="5239" y="1845"/>
              </a:cxn>
              <a:cxn ang="0">
                <a:pos x="6402" y="1845"/>
              </a:cxn>
              <a:cxn ang="0">
                <a:pos x="6402" y="2876"/>
              </a:cxn>
              <a:cxn ang="0">
                <a:pos x="5814" y="3475"/>
              </a:cxn>
              <a:cxn ang="0">
                <a:pos x="2189" y="3475"/>
              </a:cxn>
              <a:cxn ang="0">
                <a:pos x="1601" y="2876"/>
              </a:cxn>
              <a:cxn ang="0">
                <a:pos x="1601" y="1845"/>
              </a:cxn>
              <a:cxn ang="0">
                <a:pos x="2764" y="1845"/>
              </a:cxn>
              <a:cxn ang="0">
                <a:pos x="2668" y="1358"/>
              </a:cxn>
              <a:cxn ang="0">
                <a:pos x="4001" y="0"/>
              </a:cxn>
            </a:cxnLst>
            <a:rect l="txL" t="txT" r="txR" b="txB"/>
            <a:pathLst>
              <a:path w="654689" h="876743">
                <a:moveTo>
                  <a:pt x="134787" y="512482"/>
                </a:moveTo>
                <a:lnTo>
                  <a:pt x="484855" y="512482"/>
                </a:lnTo>
                <a:lnTo>
                  <a:pt x="484855" y="567039"/>
                </a:lnTo>
                <a:lnTo>
                  <a:pt x="134787" y="567039"/>
                </a:lnTo>
                <a:lnTo>
                  <a:pt x="134787" y="512482"/>
                </a:lnTo>
                <a:close/>
                <a:moveTo>
                  <a:pt x="134787" y="426464"/>
                </a:moveTo>
                <a:lnTo>
                  <a:pt x="426499" y="426464"/>
                </a:lnTo>
                <a:lnTo>
                  <a:pt x="426499" y="481021"/>
                </a:lnTo>
                <a:lnTo>
                  <a:pt x="134787" y="481021"/>
                </a:lnTo>
                <a:lnTo>
                  <a:pt x="134787" y="426464"/>
                </a:lnTo>
                <a:close/>
                <a:moveTo>
                  <a:pt x="134787" y="347535"/>
                </a:moveTo>
                <a:lnTo>
                  <a:pt x="523751" y="347535"/>
                </a:lnTo>
                <a:lnTo>
                  <a:pt x="523751" y="402092"/>
                </a:lnTo>
                <a:lnTo>
                  <a:pt x="134787" y="402092"/>
                </a:lnTo>
                <a:lnTo>
                  <a:pt x="134787" y="347535"/>
                </a:lnTo>
                <a:close/>
                <a:moveTo>
                  <a:pt x="74477" y="148223"/>
                </a:moveTo>
                <a:lnTo>
                  <a:pt x="87292" y="148223"/>
                </a:lnTo>
                <a:lnTo>
                  <a:pt x="87292" y="765039"/>
                </a:lnTo>
                <a:lnTo>
                  <a:pt x="567397" y="765039"/>
                </a:lnTo>
                <a:lnTo>
                  <a:pt x="567397" y="148223"/>
                </a:lnTo>
                <a:lnTo>
                  <a:pt x="580212" y="148223"/>
                </a:lnTo>
                <a:cubicBezTo>
                  <a:pt x="621345" y="148223"/>
                  <a:pt x="654689" y="181567"/>
                  <a:pt x="654689" y="222700"/>
                </a:cubicBezTo>
                <a:lnTo>
                  <a:pt x="654689" y="802266"/>
                </a:lnTo>
                <a:cubicBezTo>
                  <a:pt x="654689" y="843399"/>
                  <a:pt x="621345" y="876743"/>
                  <a:pt x="580212" y="876743"/>
                </a:cubicBezTo>
                <a:lnTo>
                  <a:pt x="74477" y="876743"/>
                </a:lnTo>
                <a:cubicBezTo>
                  <a:pt x="33344" y="876743"/>
                  <a:pt x="0" y="843399"/>
                  <a:pt x="0" y="802266"/>
                </a:cubicBezTo>
                <a:lnTo>
                  <a:pt x="0" y="222700"/>
                </a:lnTo>
                <a:cubicBezTo>
                  <a:pt x="0" y="181567"/>
                  <a:pt x="33344" y="148223"/>
                  <a:pt x="74477" y="148223"/>
                </a:cubicBezTo>
                <a:close/>
                <a:moveTo>
                  <a:pt x="327344" y="59420"/>
                </a:moveTo>
                <a:cubicBezTo>
                  <a:pt x="299905" y="59420"/>
                  <a:pt x="277661" y="81664"/>
                  <a:pt x="277661" y="109103"/>
                </a:cubicBezTo>
                <a:cubicBezTo>
                  <a:pt x="277661" y="125393"/>
                  <a:pt x="285501" y="139852"/>
                  <a:pt x="298129" y="148223"/>
                </a:cubicBezTo>
                <a:lnTo>
                  <a:pt x="356559" y="148223"/>
                </a:lnTo>
                <a:cubicBezTo>
                  <a:pt x="369187" y="139852"/>
                  <a:pt x="377027" y="125393"/>
                  <a:pt x="377027" y="109103"/>
                </a:cubicBezTo>
                <a:cubicBezTo>
                  <a:pt x="377027" y="81664"/>
                  <a:pt x="354783" y="59420"/>
                  <a:pt x="327344" y="59420"/>
                </a:cubicBezTo>
                <a:close/>
                <a:moveTo>
                  <a:pt x="327345" y="0"/>
                </a:moveTo>
                <a:cubicBezTo>
                  <a:pt x="387601" y="0"/>
                  <a:pt x="436448" y="48847"/>
                  <a:pt x="436448" y="109103"/>
                </a:cubicBezTo>
                <a:lnTo>
                  <a:pt x="428550" y="148223"/>
                </a:lnTo>
                <a:lnTo>
                  <a:pt x="523751" y="148223"/>
                </a:lnTo>
                <a:lnTo>
                  <a:pt x="523751" y="231012"/>
                </a:lnTo>
                <a:cubicBezTo>
                  <a:pt x="523751" y="257604"/>
                  <a:pt x="502194" y="279161"/>
                  <a:pt x="475602" y="279161"/>
                </a:cubicBezTo>
                <a:lnTo>
                  <a:pt x="179087" y="279161"/>
                </a:lnTo>
                <a:cubicBezTo>
                  <a:pt x="152495" y="279161"/>
                  <a:pt x="130938" y="257604"/>
                  <a:pt x="130938" y="231012"/>
                </a:cubicBezTo>
                <a:lnTo>
                  <a:pt x="130938" y="148223"/>
                </a:lnTo>
                <a:lnTo>
                  <a:pt x="226140" y="148223"/>
                </a:lnTo>
                <a:cubicBezTo>
                  <a:pt x="220831" y="136244"/>
                  <a:pt x="218242" y="122976"/>
                  <a:pt x="218242" y="109103"/>
                </a:cubicBezTo>
                <a:cubicBezTo>
                  <a:pt x="218242" y="48847"/>
                  <a:pt x="267089" y="0"/>
                  <a:pt x="327345" y="0"/>
                </a:cubicBezTo>
                <a:close/>
              </a:path>
            </a:pathLst>
          </a:custGeom>
          <a:solidFill>
            <a:schemeClr val="bg1"/>
          </a:solidFill>
          <a:ln w="25400">
            <a:noFill/>
          </a:ln>
        </p:spPr>
        <p:txBody>
          <a:bodyPr/>
          <a:lstStyle/>
          <a:p>
            <a:endParaRPr lang="zh-CN" altLang="en-US"/>
          </a:p>
        </p:txBody>
      </p:sp>
      <p:sp>
        <p:nvSpPr>
          <p:cNvPr id="71" name="TextBox 70"/>
          <p:cNvSpPr/>
          <p:nvPr/>
        </p:nvSpPr>
        <p:spPr>
          <a:xfrm>
            <a:off x="1953037" y="4016347"/>
            <a:ext cx="725488"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smtClean="0">
                <a:solidFill>
                  <a:schemeClr val="bg1"/>
                </a:solidFill>
              </a:rPr>
              <a:t>3</a:t>
            </a:r>
            <a:endParaRPr lang="en-US" altLang="zh-CN" sz="1000" dirty="0">
              <a:solidFill>
                <a:schemeClr val="bg1"/>
              </a:solidFill>
            </a:endParaRPr>
          </a:p>
        </p:txBody>
      </p:sp>
      <p:sp>
        <p:nvSpPr>
          <p:cNvPr id="72" name="TextBox 72"/>
          <p:cNvSpPr/>
          <p:nvPr/>
        </p:nvSpPr>
        <p:spPr>
          <a:xfrm>
            <a:off x="4758553" y="4005788"/>
            <a:ext cx="725488" cy="307975"/>
          </a:xfrm>
          <a:prstGeom prst="rect">
            <a:avLst/>
          </a:prstGeom>
          <a:noFill/>
          <a:ln w="9525">
            <a:noFill/>
          </a:ln>
        </p:spPr>
        <p:txBody>
          <a:bodyPr>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r>
              <a:rPr lang="en-US" altLang="zh-CN" sz="1400" dirty="0" smtClean="0">
                <a:solidFill>
                  <a:schemeClr val="bg1"/>
                </a:solidFill>
              </a:rPr>
              <a:t>6</a:t>
            </a:r>
            <a:endParaRPr lang="en-US" altLang="zh-CN" sz="1000" dirty="0">
              <a:solidFill>
                <a:schemeClr val="bg1"/>
              </a:solidFill>
            </a:endParaRPr>
          </a:p>
        </p:txBody>
      </p:sp>
      <p:sp>
        <p:nvSpPr>
          <p:cNvPr id="73" name="椭圆 64"/>
          <p:cNvSpPr>
            <a:spLocks noChangeAspect="1"/>
          </p:cNvSpPr>
          <p:nvPr/>
        </p:nvSpPr>
        <p:spPr>
          <a:xfrm>
            <a:off x="7321830" y="3973182"/>
            <a:ext cx="71437" cy="71437"/>
          </a:xfrm>
          <a:prstGeom prst="ellipse">
            <a:avLst/>
          </a:prstGeom>
          <a:solidFill>
            <a:srgbClr val="FFFFFF"/>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chemeClr val="bg1"/>
              </a:solidFill>
              <a:latin typeface="Arial" panose="020B0604020202020204" pitchFamily="34" charset="0"/>
              <a:ea typeface="宋体" panose="02010600030101010101" pitchFamily="2" charset="-122"/>
            </a:endParaRPr>
          </a:p>
        </p:txBody>
      </p:sp>
      <p:sp>
        <p:nvSpPr>
          <p:cNvPr id="75" name="直接连接符 66"/>
          <p:cNvSpPr/>
          <p:nvPr/>
        </p:nvSpPr>
        <p:spPr>
          <a:xfrm flipV="1">
            <a:off x="7358342" y="2360283"/>
            <a:ext cx="794" cy="1552306"/>
          </a:xfrm>
          <a:prstGeom prst="line">
            <a:avLst/>
          </a:prstGeom>
          <a:ln w="9525" cap="flat" cmpd="sng">
            <a:solidFill>
              <a:srgbClr val="FEFEFE"/>
            </a:solidFill>
            <a:prstDash val="dash"/>
            <a:bevel/>
            <a:headEnd type="none" w="med" len="med"/>
            <a:tailEnd type="none" w="med" len="med"/>
          </a:ln>
        </p:spPr>
      </p:sp>
      <p:sp>
        <p:nvSpPr>
          <p:cNvPr id="76" name="椭圆 67"/>
          <p:cNvSpPr/>
          <p:nvPr/>
        </p:nvSpPr>
        <p:spPr>
          <a:xfrm>
            <a:off x="7100484" y="855333"/>
            <a:ext cx="431800" cy="431800"/>
          </a:xfrm>
          <a:prstGeom prst="ellipse">
            <a:avLst/>
          </a:prstGeom>
          <a:solidFill>
            <a:srgbClr val="FFFFFF">
              <a:alpha val="50195"/>
            </a:srgbClr>
          </a:solidFill>
          <a:ln w="25400">
            <a:noFill/>
          </a:ln>
        </p:spPr>
        <p:txBody>
          <a:bodyPr anchor="ct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lvl="0" indent="0" algn="ctr" eaLnBrk="1" hangingPunct="1">
              <a:spcBef>
                <a:spcPct val="0"/>
              </a:spcBef>
              <a:buNone/>
            </a:pPr>
            <a:endParaRPr lang="zh-CN" altLang="zh-CN" sz="1800" dirty="0">
              <a:solidFill>
                <a:srgbClr val="00CC99"/>
              </a:solidFill>
              <a:latin typeface="Arial" panose="020B0604020202020204" pitchFamily="34" charset="0"/>
              <a:ea typeface="宋体" panose="02010600030101010101" pitchFamily="2" charset="-122"/>
            </a:endParaRPr>
          </a:p>
        </p:txBody>
      </p:sp>
      <p:sp>
        <p:nvSpPr>
          <p:cNvPr id="77" name="直接连接符 68"/>
          <p:cNvSpPr/>
          <p:nvPr/>
        </p:nvSpPr>
        <p:spPr>
          <a:xfrm flipV="1">
            <a:off x="7358342" y="1333349"/>
            <a:ext cx="0" cy="288925"/>
          </a:xfrm>
          <a:prstGeom prst="line">
            <a:avLst/>
          </a:prstGeom>
          <a:ln w="9525" cap="flat" cmpd="sng">
            <a:solidFill>
              <a:srgbClr val="FEFEFE"/>
            </a:solidFill>
            <a:prstDash val="dash"/>
            <a:bevel/>
            <a:headEnd type="none" w="med" len="med"/>
            <a:tailEnd type="none" w="med" len="med"/>
          </a:ln>
        </p:spPr>
      </p:sp>
      <p:sp>
        <p:nvSpPr>
          <p:cNvPr id="78" name="Freeform 37"/>
          <p:cNvSpPr>
            <a:spLocks noEditPoints="1"/>
          </p:cNvSpPr>
          <p:nvPr/>
        </p:nvSpPr>
        <p:spPr>
          <a:xfrm>
            <a:off x="7205259" y="961696"/>
            <a:ext cx="223837" cy="220662"/>
          </a:xfrm>
          <a:custGeom>
            <a:avLst/>
            <a:gdLst>
              <a:gd name="txL" fmla="*/ 0 w 120"/>
              <a:gd name="txT" fmla="*/ 0 h 120"/>
              <a:gd name="txR" fmla="*/ 120 w 120"/>
              <a:gd name="txB" fmla="*/ 120 h 120"/>
            </a:gdLst>
            <a:ahLst/>
            <a:cxnLst>
              <a:cxn ang="0">
                <a:pos x="0"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 ang="0">
                <a:pos x="2147483646" y="2147483646"/>
              </a:cxn>
            </a:cxnLst>
            <a:rect l="txL" t="txT" r="txR" b="tx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chemeClr val="bg1"/>
          </a:solidFill>
          <a:ln w="9525">
            <a:noFill/>
          </a:ln>
        </p:spPr>
        <p:txBody>
          <a:bodyPr/>
          <a:lstStyle/>
          <a:p>
            <a:endParaRPr lang="zh-CN" altLang="en-US"/>
          </a:p>
        </p:txBody>
      </p:sp>
      <p:sp>
        <p:nvSpPr>
          <p:cNvPr id="79" name="TextBox 26"/>
          <p:cNvSpPr/>
          <p:nvPr/>
        </p:nvSpPr>
        <p:spPr>
          <a:xfrm>
            <a:off x="1204032" y="1537025"/>
            <a:ext cx="725488" cy="984885"/>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indent="0" algn="ctr" eaLnBrk="1" hangingPunct="1">
              <a:spcBef>
                <a:spcPct val="0"/>
              </a:spcBef>
              <a:buNone/>
            </a:pPr>
            <a:r>
              <a:rPr lang="zh-CN" altLang="en-US" sz="1000" b="1" dirty="0" smtClean="0">
                <a:solidFill>
                  <a:schemeClr val="tx1">
                    <a:lumMod val="75000"/>
                    <a:lumOff val="25000"/>
                  </a:schemeClr>
                </a:solidFill>
                <a:latin typeface="+mn-ea"/>
              </a:rPr>
              <a:t>支持产业结构调整，投入资金</a:t>
            </a:r>
            <a:r>
              <a:rPr lang="en-US" altLang="zh-CN" sz="1000" b="1" dirty="0" smtClean="0">
                <a:solidFill>
                  <a:schemeClr val="tx1">
                    <a:lumMod val="75000"/>
                    <a:lumOff val="25000"/>
                  </a:schemeClr>
                </a:solidFill>
                <a:latin typeface="+mn-ea"/>
              </a:rPr>
              <a:t>40404</a:t>
            </a:r>
            <a:r>
              <a:rPr lang="zh-CN" altLang="en-US" sz="1000" b="1" dirty="0" smtClean="0">
                <a:solidFill>
                  <a:schemeClr val="tx1">
                    <a:lumMod val="75000"/>
                    <a:lumOff val="25000"/>
                  </a:schemeClr>
                </a:solidFill>
                <a:latin typeface="+mn-ea"/>
              </a:rPr>
              <a:t>万元</a:t>
            </a:r>
            <a:r>
              <a:rPr lang="zh-CN" altLang="zh-CN" sz="1000" b="1" dirty="0" smtClean="0">
                <a:solidFill>
                  <a:schemeClr val="tx1">
                    <a:lumMod val="75000"/>
                    <a:lumOff val="25000"/>
                  </a:schemeClr>
                </a:solidFill>
                <a:latin typeface="+mn-ea"/>
              </a:rPr>
              <a:t>。</a:t>
            </a:r>
          </a:p>
          <a:p>
            <a:pPr marL="0" lvl="0" indent="0" algn="ctr" eaLnBrk="1" hangingPunct="1">
              <a:spcBef>
                <a:spcPct val="0"/>
              </a:spcBef>
              <a:buNone/>
            </a:pPr>
            <a:endParaRPr lang="en-US" altLang="zh-CN" sz="800" dirty="0">
              <a:solidFill>
                <a:schemeClr val="bg1"/>
              </a:solidFill>
            </a:endParaRPr>
          </a:p>
        </p:txBody>
      </p:sp>
      <p:sp>
        <p:nvSpPr>
          <p:cNvPr id="80" name="TextBox 26"/>
          <p:cNvSpPr/>
          <p:nvPr/>
        </p:nvSpPr>
        <p:spPr>
          <a:xfrm>
            <a:off x="1963672" y="2205038"/>
            <a:ext cx="725488" cy="861774"/>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indent="0" algn="ctr" eaLnBrk="1" hangingPunct="1">
              <a:spcBef>
                <a:spcPct val="0"/>
              </a:spcBef>
              <a:buNone/>
            </a:pPr>
            <a:r>
              <a:rPr lang="zh-CN" altLang="en-US" sz="1000" b="1" dirty="0">
                <a:solidFill>
                  <a:schemeClr val="tx1">
                    <a:lumMod val="75000"/>
                    <a:lumOff val="25000"/>
                  </a:schemeClr>
                </a:solidFill>
                <a:latin typeface="+mn-ea"/>
              </a:rPr>
              <a:t>助力实体经济发展，投入资金</a:t>
            </a:r>
            <a:r>
              <a:rPr lang="en-US" altLang="zh-CN" sz="1000" b="1" dirty="0">
                <a:solidFill>
                  <a:schemeClr val="tx1">
                    <a:lumMod val="75000"/>
                    <a:lumOff val="25000"/>
                  </a:schemeClr>
                </a:solidFill>
                <a:latin typeface="+mn-ea"/>
              </a:rPr>
              <a:t>53770</a:t>
            </a:r>
            <a:r>
              <a:rPr lang="zh-CN" altLang="en-US" sz="1000" b="1" dirty="0">
                <a:solidFill>
                  <a:schemeClr val="tx1">
                    <a:lumMod val="75000"/>
                    <a:lumOff val="25000"/>
                  </a:schemeClr>
                </a:solidFill>
                <a:latin typeface="+mn-ea"/>
              </a:rPr>
              <a:t>万元。</a:t>
            </a:r>
            <a:endParaRPr lang="en-US" altLang="zh-CN" sz="800" dirty="0">
              <a:solidFill>
                <a:schemeClr val="tx1">
                  <a:lumMod val="75000"/>
                  <a:lumOff val="25000"/>
                </a:schemeClr>
              </a:solidFill>
            </a:endParaRPr>
          </a:p>
        </p:txBody>
      </p:sp>
      <p:sp>
        <p:nvSpPr>
          <p:cNvPr id="81" name="TextBox 26"/>
          <p:cNvSpPr/>
          <p:nvPr/>
        </p:nvSpPr>
        <p:spPr>
          <a:xfrm>
            <a:off x="2689160" y="2870140"/>
            <a:ext cx="925307" cy="707886"/>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indent="0" algn="ctr" eaLnBrk="1" hangingPunct="1">
              <a:spcBef>
                <a:spcPct val="0"/>
              </a:spcBef>
              <a:buNone/>
            </a:pPr>
            <a:r>
              <a:rPr lang="zh-CN" altLang="en-US" sz="1000" b="1" dirty="0">
                <a:solidFill>
                  <a:schemeClr val="tx1">
                    <a:lumMod val="75000"/>
                    <a:lumOff val="25000"/>
                  </a:schemeClr>
                </a:solidFill>
                <a:latin typeface="+mn-ea"/>
              </a:rPr>
              <a:t>全力支持生态唐山建设，投入资金</a:t>
            </a:r>
            <a:r>
              <a:rPr lang="en-US" altLang="zh-CN" sz="1000" b="1" dirty="0">
                <a:solidFill>
                  <a:schemeClr val="tx1">
                    <a:lumMod val="75000"/>
                    <a:lumOff val="25000"/>
                  </a:schemeClr>
                </a:solidFill>
                <a:latin typeface="+mn-ea"/>
              </a:rPr>
              <a:t>25113</a:t>
            </a:r>
            <a:r>
              <a:rPr lang="zh-CN" altLang="en-US" sz="1000" b="1" dirty="0">
                <a:solidFill>
                  <a:schemeClr val="tx1">
                    <a:lumMod val="75000"/>
                    <a:lumOff val="25000"/>
                  </a:schemeClr>
                </a:solidFill>
                <a:latin typeface="+mn-ea"/>
              </a:rPr>
              <a:t>万</a:t>
            </a:r>
            <a:r>
              <a:rPr lang="zh-CN" altLang="en-US" sz="1000" b="1" dirty="0" smtClean="0">
                <a:solidFill>
                  <a:schemeClr val="tx1">
                    <a:lumMod val="75000"/>
                    <a:lumOff val="25000"/>
                  </a:schemeClr>
                </a:solidFill>
                <a:latin typeface="+mn-ea"/>
              </a:rPr>
              <a:t>元。</a:t>
            </a:r>
            <a:endParaRPr lang="en-US" altLang="zh-CN" sz="800" dirty="0">
              <a:solidFill>
                <a:schemeClr val="tx1">
                  <a:lumMod val="75000"/>
                  <a:lumOff val="25000"/>
                </a:schemeClr>
              </a:solidFill>
            </a:endParaRPr>
          </a:p>
        </p:txBody>
      </p:sp>
      <p:sp>
        <p:nvSpPr>
          <p:cNvPr id="82" name="TextBox 26"/>
          <p:cNvSpPr/>
          <p:nvPr/>
        </p:nvSpPr>
        <p:spPr>
          <a:xfrm>
            <a:off x="3723817" y="2205038"/>
            <a:ext cx="871269" cy="861774"/>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indent="0" algn="ctr" eaLnBrk="1" hangingPunct="1">
              <a:spcBef>
                <a:spcPct val="0"/>
              </a:spcBef>
              <a:buNone/>
            </a:pPr>
            <a:r>
              <a:rPr lang="zh-CN" altLang="en-US" sz="1000" b="1" dirty="0" smtClean="0">
                <a:solidFill>
                  <a:schemeClr val="tx1">
                    <a:lumMod val="75000"/>
                    <a:lumOff val="25000"/>
                  </a:schemeClr>
                </a:solidFill>
                <a:latin typeface="+mn-ea"/>
              </a:rPr>
              <a:t>支持健全社保体系、发展</a:t>
            </a:r>
            <a:r>
              <a:rPr lang="zh-CN" altLang="en-US" sz="1000" b="1" dirty="0">
                <a:solidFill>
                  <a:schemeClr val="tx1">
                    <a:lumMod val="75000"/>
                    <a:lumOff val="25000"/>
                  </a:schemeClr>
                </a:solidFill>
                <a:latin typeface="+mn-ea"/>
              </a:rPr>
              <a:t>社会事业投入</a:t>
            </a:r>
            <a:r>
              <a:rPr lang="en-US" altLang="zh-CN" sz="1000" b="1" dirty="0">
                <a:solidFill>
                  <a:schemeClr val="tx1">
                    <a:lumMod val="75000"/>
                    <a:lumOff val="25000"/>
                  </a:schemeClr>
                </a:solidFill>
                <a:latin typeface="+mn-ea"/>
              </a:rPr>
              <a:t>502044</a:t>
            </a:r>
            <a:r>
              <a:rPr lang="zh-CN" altLang="en-US" sz="1000" b="1" dirty="0">
                <a:solidFill>
                  <a:schemeClr val="tx1">
                    <a:lumMod val="75000"/>
                    <a:lumOff val="25000"/>
                  </a:schemeClr>
                </a:solidFill>
                <a:latin typeface="+mn-ea"/>
              </a:rPr>
              <a:t>万元。</a:t>
            </a:r>
            <a:endParaRPr lang="en-US" altLang="zh-CN" sz="800" dirty="0">
              <a:solidFill>
                <a:schemeClr val="tx1">
                  <a:lumMod val="75000"/>
                  <a:lumOff val="25000"/>
                </a:schemeClr>
              </a:solidFill>
            </a:endParaRPr>
          </a:p>
        </p:txBody>
      </p:sp>
      <p:sp>
        <p:nvSpPr>
          <p:cNvPr id="83" name="TextBox 26"/>
          <p:cNvSpPr/>
          <p:nvPr/>
        </p:nvSpPr>
        <p:spPr>
          <a:xfrm>
            <a:off x="4595086" y="2989263"/>
            <a:ext cx="1052421" cy="553998"/>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indent="0" algn="ctr" eaLnBrk="1" hangingPunct="1">
              <a:spcBef>
                <a:spcPct val="0"/>
              </a:spcBef>
              <a:buNone/>
            </a:pPr>
            <a:r>
              <a:rPr lang="zh-CN" altLang="en-US" sz="1000" b="1" dirty="0">
                <a:solidFill>
                  <a:schemeClr val="tx1">
                    <a:lumMod val="75000"/>
                    <a:lumOff val="25000"/>
                  </a:schemeClr>
                </a:solidFill>
                <a:latin typeface="+mn-ea"/>
              </a:rPr>
              <a:t>加强社会管理</a:t>
            </a:r>
            <a:r>
              <a:rPr lang="en-US" altLang="zh-CN" sz="1000" b="1" dirty="0">
                <a:solidFill>
                  <a:schemeClr val="tx1">
                    <a:lumMod val="75000"/>
                    <a:lumOff val="25000"/>
                  </a:schemeClr>
                </a:solidFill>
                <a:latin typeface="+mn-ea"/>
              </a:rPr>
              <a:t>,</a:t>
            </a:r>
            <a:r>
              <a:rPr lang="zh-CN" altLang="en-US" sz="1000" b="1" dirty="0">
                <a:solidFill>
                  <a:schemeClr val="tx1">
                    <a:lumMod val="75000"/>
                    <a:lumOff val="25000"/>
                  </a:schemeClr>
                </a:solidFill>
                <a:latin typeface="+mn-ea"/>
              </a:rPr>
              <a:t>投入资金</a:t>
            </a:r>
            <a:r>
              <a:rPr lang="en-US" altLang="zh-CN" sz="1000" b="1" dirty="0">
                <a:solidFill>
                  <a:schemeClr val="tx1">
                    <a:lumMod val="75000"/>
                    <a:lumOff val="25000"/>
                  </a:schemeClr>
                </a:solidFill>
                <a:latin typeface="+mn-ea"/>
              </a:rPr>
              <a:t>128218</a:t>
            </a:r>
            <a:r>
              <a:rPr lang="zh-CN" altLang="en-US" sz="1000" b="1" dirty="0">
                <a:solidFill>
                  <a:schemeClr val="tx1">
                    <a:lumMod val="75000"/>
                    <a:lumOff val="25000"/>
                  </a:schemeClr>
                </a:solidFill>
                <a:latin typeface="+mn-ea"/>
              </a:rPr>
              <a:t>万元。</a:t>
            </a:r>
            <a:endParaRPr lang="en-US" altLang="zh-CN" sz="800" dirty="0">
              <a:solidFill>
                <a:schemeClr val="tx1">
                  <a:lumMod val="75000"/>
                  <a:lumOff val="25000"/>
                </a:schemeClr>
              </a:solidFill>
            </a:endParaRPr>
          </a:p>
        </p:txBody>
      </p:sp>
      <p:sp>
        <p:nvSpPr>
          <p:cNvPr id="84" name="TextBox 26"/>
          <p:cNvSpPr/>
          <p:nvPr/>
        </p:nvSpPr>
        <p:spPr>
          <a:xfrm>
            <a:off x="5763559" y="2205038"/>
            <a:ext cx="801143" cy="707886"/>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indent="0" algn="ctr" eaLnBrk="1" hangingPunct="1">
              <a:spcBef>
                <a:spcPct val="0"/>
              </a:spcBef>
              <a:buNone/>
            </a:pPr>
            <a:r>
              <a:rPr lang="zh-CN" altLang="en-US" sz="1000" b="1" dirty="0">
                <a:solidFill>
                  <a:schemeClr val="tx1">
                    <a:lumMod val="75000"/>
                    <a:lumOff val="25000"/>
                  </a:schemeClr>
                </a:solidFill>
                <a:latin typeface="+mn-ea"/>
              </a:rPr>
              <a:t>支持乡村振兴，投入资金</a:t>
            </a:r>
            <a:r>
              <a:rPr lang="en-US" altLang="zh-CN" sz="1000" b="1" dirty="0">
                <a:solidFill>
                  <a:schemeClr val="tx1">
                    <a:lumMod val="75000"/>
                    <a:lumOff val="25000"/>
                  </a:schemeClr>
                </a:solidFill>
                <a:latin typeface="+mn-ea"/>
              </a:rPr>
              <a:t>53209</a:t>
            </a:r>
            <a:r>
              <a:rPr lang="zh-CN" altLang="en-US" sz="1000" b="1" dirty="0">
                <a:solidFill>
                  <a:schemeClr val="tx1">
                    <a:lumMod val="75000"/>
                    <a:lumOff val="25000"/>
                  </a:schemeClr>
                </a:solidFill>
                <a:latin typeface="+mn-ea"/>
              </a:rPr>
              <a:t>万元</a:t>
            </a:r>
            <a:r>
              <a:rPr lang="zh-CN" altLang="en-US" sz="1000" b="1" dirty="0" smtClean="0">
                <a:solidFill>
                  <a:schemeClr val="tx1">
                    <a:lumMod val="75000"/>
                    <a:lumOff val="25000"/>
                  </a:schemeClr>
                </a:solidFill>
                <a:latin typeface="+mn-ea"/>
              </a:rPr>
              <a:t>。</a:t>
            </a:r>
            <a:endParaRPr lang="en-US" altLang="zh-CN" sz="800" dirty="0">
              <a:solidFill>
                <a:schemeClr val="tx1">
                  <a:lumMod val="75000"/>
                  <a:lumOff val="25000"/>
                </a:schemeClr>
              </a:solidFill>
            </a:endParaRPr>
          </a:p>
        </p:txBody>
      </p:sp>
      <p:sp>
        <p:nvSpPr>
          <p:cNvPr id="85" name="TextBox 26"/>
          <p:cNvSpPr/>
          <p:nvPr/>
        </p:nvSpPr>
        <p:spPr>
          <a:xfrm>
            <a:off x="6866626" y="1622274"/>
            <a:ext cx="1052289" cy="707886"/>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indent="0" algn="ctr" eaLnBrk="1" hangingPunct="1">
              <a:spcBef>
                <a:spcPct val="0"/>
              </a:spcBef>
              <a:buNone/>
            </a:pPr>
            <a:r>
              <a:rPr lang="zh-CN" altLang="en-US" sz="1000" b="1" dirty="0">
                <a:solidFill>
                  <a:schemeClr val="tx1">
                    <a:lumMod val="75000"/>
                    <a:lumOff val="25000"/>
                  </a:schemeClr>
                </a:solidFill>
                <a:latin typeface="+mn-ea"/>
              </a:rPr>
              <a:t>支持海洋经济和临港产业发展，投入资金</a:t>
            </a:r>
            <a:r>
              <a:rPr lang="en-US" altLang="zh-CN" sz="1000" b="1" dirty="0">
                <a:solidFill>
                  <a:schemeClr val="tx1">
                    <a:lumMod val="75000"/>
                    <a:lumOff val="25000"/>
                  </a:schemeClr>
                </a:solidFill>
                <a:latin typeface="+mn-ea"/>
              </a:rPr>
              <a:t>62921</a:t>
            </a:r>
            <a:r>
              <a:rPr lang="zh-CN" altLang="en-US" sz="1000" b="1" dirty="0">
                <a:solidFill>
                  <a:schemeClr val="tx1">
                    <a:lumMod val="75000"/>
                    <a:lumOff val="25000"/>
                  </a:schemeClr>
                </a:solidFill>
                <a:latin typeface="+mn-ea"/>
              </a:rPr>
              <a:t>万元。</a:t>
            </a:r>
            <a:endParaRPr lang="en-US" altLang="zh-CN" sz="800" dirty="0">
              <a:solidFill>
                <a:schemeClr val="tx1">
                  <a:lumMod val="75000"/>
                  <a:lumOff val="25000"/>
                </a:schemeClr>
              </a:solidFill>
            </a:endParaRPr>
          </a:p>
        </p:txBody>
      </p:sp>
      <p:sp>
        <p:nvSpPr>
          <p:cNvPr id="86" name="TextBox 26"/>
          <p:cNvSpPr/>
          <p:nvPr/>
        </p:nvSpPr>
        <p:spPr>
          <a:xfrm>
            <a:off x="7918914" y="2870200"/>
            <a:ext cx="725488" cy="861774"/>
          </a:xfrm>
          <a:prstGeom prst="rect">
            <a:avLst/>
          </a:prstGeom>
          <a:noFill/>
          <a:ln w="9525">
            <a:noFill/>
          </a:ln>
        </p:spPr>
        <p:txBody>
          <a:bodyPr wrap="square">
            <a:spAutoFit/>
          </a:bodyPr>
          <a:lstStyle>
            <a:lvl1pPr marL="342900" indent="-342900" algn="l" rtl="0" eaLnBrk="0" fontAlgn="base" hangingPunct="0">
              <a:spcBef>
                <a:spcPct val="20000"/>
              </a:spcBef>
              <a:spcAft>
                <a:spcPct val="0"/>
              </a:spcAft>
              <a:buFont typeface="Arial" panose="020B0604020202020204" pitchFamily="34" charset="0"/>
              <a:buChar char="•"/>
              <a:defRPr sz="3200">
                <a:solidFill>
                  <a:schemeClr val="tx1"/>
                </a:solidFill>
                <a:latin typeface="+mn-lt"/>
                <a:ea typeface="+mn-ea"/>
                <a:cs typeface="+mn-cs"/>
                <a:sym typeface="微软雅黑" panose="020B0503020204020204" pitchFamily="34" charset="-122"/>
              </a:defRPr>
            </a:lvl1pPr>
            <a:lvl2pPr marL="742950" indent="-285750" algn="l" rtl="0" eaLnBrk="0" fontAlgn="base" hangingPunct="0">
              <a:spcBef>
                <a:spcPct val="20000"/>
              </a:spcBef>
              <a:spcAft>
                <a:spcPct val="0"/>
              </a:spcAft>
              <a:buFont typeface="Arial" panose="020B0604020202020204" pitchFamily="34" charset="0"/>
              <a:buChar char="–"/>
              <a:defRPr sz="2800">
                <a:solidFill>
                  <a:schemeClr val="tx1"/>
                </a:solidFill>
                <a:latin typeface="+mn-lt"/>
                <a:ea typeface="+mn-ea"/>
                <a:sym typeface="微软雅黑" panose="020B0503020204020204" pitchFamily="34" charset="-122"/>
              </a:defRPr>
            </a:lvl2pPr>
            <a:lvl3pPr marL="1143000" indent="-228600" algn="l" rtl="0" eaLnBrk="0" fontAlgn="base" hangingPunct="0">
              <a:spcBef>
                <a:spcPct val="20000"/>
              </a:spcBef>
              <a:spcAft>
                <a:spcPct val="0"/>
              </a:spcAft>
              <a:buFont typeface="Arial" panose="020B0604020202020204" pitchFamily="34" charset="0"/>
              <a:buChar char="•"/>
              <a:defRPr sz="2400">
                <a:solidFill>
                  <a:schemeClr val="tx1"/>
                </a:solidFill>
                <a:latin typeface="+mn-lt"/>
                <a:ea typeface="+mn-ea"/>
                <a:sym typeface="微软雅黑" panose="020B0503020204020204" pitchFamily="34" charset="-122"/>
              </a:defRPr>
            </a:lvl3pPr>
            <a:lvl4pPr marL="16002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4pPr>
            <a:lvl5pPr marL="2057400" indent="-228600" algn="l" rtl="0" eaLnBrk="0" fontAlgn="base" hangingPunct="0">
              <a:spcBef>
                <a:spcPct val="20000"/>
              </a:spcBef>
              <a:spcAft>
                <a:spcPct val="0"/>
              </a:spcAft>
              <a:buFont typeface="Arial" panose="020B0604020202020204" pitchFamily="34" charset="0"/>
              <a:buChar char="»"/>
              <a:defRPr sz="2000">
                <a:solidFill>
                  <a:schemeClr val="tx1"/>
                </a:solidFill>
                <a:latin typeface="+mn-lt"/>
                <a:ea typeface="+mn-ea"/>
                <a:sym typeface="微软雅黑" panose="020B0503020204020204" pitchFamily="34" charset="-122"/>
              </a:defRPr>
            </a:lvl5pPr>
          </a:lstStyle>
          <a:p>
            <a:pPr marL="0" indent="0" algn="ctr" eaLnBrk="1" hangingPunct="1">
              <a:spcBef>
                <a:spcPct val="0"/>
              </a:spcBef>
              <a:buNone/>
            </a:pPr>
            <a:r>
              <a:rPr lang="zh-CN" altLang="en-US" sz="1000" b="1" dirty="0">
                <a:solidFill>
                  <a:schemeClr val="tx1">
                    <a:lumMod val="75000"/>
                    <a:lumOff val="25000"/>
                  </a:schemeClr>
                </a:solidFill>
                <a:latin typeface="+mn-ea"/>
              </a:rPr>
              <a:t>支持城市建设，投入资金</a:t>
            </a:r>
            <a:r>
              <a:rPr lang="en-US" altLang="zh-CN" sz="1000" b="1" dirty="0">
                <a:solidFill>
                  <a:schemeClr val="tx1">
                    <a:lumMod val="75000"/>
                    <a:lumOff val="25000"/>
                  </a:schemeClr>
                </a:solidFill>
                <a:latin typeface="+mn-ea"/>
              </a:rPr>
              <a:t>218211</a:t>
            </a:r>
            <a:r>
              <a:rPr lang="zh-CN" altLang="en-US" sz="1000" b="1" dirty="0">
                <a:solidFill>
                  <a:schemeClr val="tx1">
                    <a:lumMod val="75000"/>
                    <a:lumOff val="25000"/>
                  </a:schemeClr>
                </a:solidFill>
                <a:latin typeface="+mn-ea"/>
              </a:rPr>
              <a:t>万元。</a:t>
            </a:r>
            <a:endParaRPr lang="en-US" altLang="zh-CN" sz="800" dirty="0">
              <a:solidFill>
                <a:schemeClr val="tx1">
                  <a:lumMod val="75000"/>
                  <a:lumOff val="25000"/>
                </a:schemeClr>
              </a:solidFill>
            </a:endParaRPr>
          </a:p>
        </p:txBody>
      </p:sp>
      <p:sp>
        <p:nvSpPr>
          <p:cNvPr id="5" name="TextBox 4"/>
          <p:cNvSpPr txBox="1"/>
          <p:nvPr/>
        </p:nvSpPr>
        <p:spPr>
          <a:xfrm>
            <a:off x="2505803" y="860051"/>
            <a:ext cx="4743217" cy="300082"/>
          </a:xfrm>
          <a:prstGeom prst="rect">
            <a:avLst/>
          </a:prstGeom>
          <a:noFill/>
        </p:spPr>
        <p:txBody>
          <a:bodyPr wrap="square" rtlCol="0">
            <a:spAutoFit/>
          </a:bodyPr>
          <a:lstStyle/>
          <a:p>
            <a:r>
              <a:rPr lang="en-US" altLang="zh-CN" b="1" dirty="0">
                <a:solidFill>
                  <a:schemeClr val="tx1">
                    <a:lumMod val="75000"/>
                    <a:lumOff val="25000"/>
                  </a:schemeClr>
                </a:solidFill>
              </a:rPr>
              <a:t>2018</a:t>
            </a:r>
            <a:r>
              <a:rPr lang="zh-CN" altLang="en-US" b="1" dirty="0">
                <a:solidFill>
                  <a:schemeClr val="tx1">
                    <a:lumMod val="75000"/>
                    <a:lumOff val="25000"/>
                  </a:schemeClr>
                </a:solidFill>
              </a:rPr>
              <a:t>年市本级民生支出</a:t>
            </a:r>
            <a:r>
              <a:rPr lang="en-US" altLang="zh-CN" b="1" dirty="0">
                <a:solidFill>
                  <a:schemeClr val="tx1">
                    <a:lumMod val="75000"/>
                    <a:lumOff val="25000"/>
                  </a:schemeClr>
                </a:solidFill>
              </a:rPr>
              <a:t>625.7</a:t>
            </a:r>
            <a:r>
              <a:rPr lang="zh-CN" altLang="en-US" b="1" dirty="0">
                <a:solidFill>
                  <a:schemeClr val="tx1">
                    <a:lumMod val="75000"/>
                    <a:lumOff val="25000"/>
                  </a:schemeClr>
                </a:solidFill>
              </a:rPr>
              <a:t>万元，占比</a:t>
            </a:r>
            <a:r>
              <a:rPr lang="en-US" altLang="zh-CN" b="1" dirty="0">
                <a:solidFill>
                  <a:schemeClr val="tx1">
                    <a:lumMod val="75000"/>
                    <a:lumOff val="25000"/>
                  </a:schemeClr>
                </a:solidFill>
              </a:rPr>
              <a:t>82%</a:t>
            </a:r>
            <a:r>
              <a:rPr lang="zh-CN" altLang="en-US" b="1" dirty="0">
                <a:solidFill>
                  <a:schemeClr val="tx1">
                    <a:lumMod val="75000"/>
                    <a:lumOff val="25000"/>
                  </a:schemeClr>
                </a:solidFill>
              </a:rPr>
              <a:t>。</a:t>
            </a:r>
          </a:p>
        </p:txBody>
      </p:sp>
    </p:spTree>
    <p:extLst>
      <p:ext uri="{BB962C8B-B14F-4D97-AF65-F5344CB8AC3E}">
        <p14:creationId xmlns:p14="http://schemas.microsoft.com/office/powerpoint/2010/main" val="63425056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1973"/>
                                        </p:tgtEl>
                                        <p:attrNameLst>
                                          <p:attrName>style.visibility</p:attrName>
                                        </p:attrNameLst>
                                      </p:cBhvr>
                                      <p:to>
                                        <p:strVal val="visible"/>
                                      </p:to>
                                    </p:set>
                                    <p:animEffect transition="in" filter="barn(outVertical)">
                                      <p:cBhvr>
                                        <p:cTn id="7" dur="1500"/>
                                        <p:tgtEl>
                                          <p:spTgt spid="1973"/>
                                        </p:tgtEl>
                                      </p:cBhvr>
                                    </p:animEffect>
                                  </p:childTnLst>
                                </p:cTn>
                              </p:par>
                            </p:childTnLst>
                          </p:cTn>
                        </p:par>
                        <p:par>
                          <p:cTn id="8" fill="hold">
                            <p:stCondLst>
                              <p:cond delay="1500"/>
                            </p:stCondLst>
                            <p:childTnLst>
                              <p:par>
                                <p:cTn id="9" presetID="16" presetClass="entr" presetSubtype="37" fill="hold" nodeType="afterEffect">
                                  <p:stCondLst>
                                    <p:cond delay="0"/>
                                  </p:stCondLst>
                                  <p:childTnLst>
                                    <p:set>
                                      <p:cBhvr>
                                        <p:cTn id="10" dur="1" fill="hold">
                                          <p:stCondLst>
                                            <p:cond delay="0"/>
                                          </p:stCondLst>
                                        </p:cTn>
                                        <p:tgtEl>
                                          <p:spTgt spid="1977"/>
                                        </p:tgtEl>
                                        <p:attrNameLst>
                                          <p:attrName>style.visibility</p:attrName>
                                        </p:attrNameLst>
                                      </p:cBhvr>
                                      <p:to>
                                        <p:strVal val="visible"/>
                                      </p:to>
                                    </p:set>
                                    <p:animEffect filter="barn(outVertical)">
                                      <p:cBhvr>
                                        <p:cTn id="11" dur="500"/>
                                        <p:tgtEl>
                                          <p:spTgt spid="197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978"/>
                                        </p:tgtEl>
                                        <p:attrNameLst>
                                          <p:attrName>style.visibility</p:attrName>
                                        </p:attrNameLst>
                                      </p:cBhvr>
                                      <p:to>
                                        <p:strVal val="visible"/>
                                      </p:to>
                                    </p:set>
                                    <p:animEffect transition="in" filter="fade">
                                      <p:cBhvr>
                                        <p:cTn id="16" dur="500"/>
                                        <p:tgtEl>
                                          <p:spTgt spid="197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500"/>
                                        <p:tgtEl>
                                          <p:spTgt spid="5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83"/>
                                        </p:tgtEl>
                                        <p:attrNameLst>
                                          <p:attrName>style.visibility</p:attrName>
                                        </p:attrNameLst>
                                      </p:cBhvr>
                                      <p:to>
                                        <p:strVal val="visible"/>
                                      </p:to>
                                    </p:set>
                                    <p:animEffect transition="in" filter="fade">
                                      <p:cBhvr>
                                        <p:cTn id="22" dur="500"/>
                                        <p:tgtEl>
                                          <p:spTgt spid="198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88"/>
                                        </p:tgtEl>
                                        <p:attrNameLst>
                                          <p:attrName>style.visibility</p:attrName>
                                        </p:attrNameLst>
                                      </p:cBhvr>
                                      <p:to>
                                        <p:strVal val="visible"/>
                                      </p:to>
                                    </p:set>
                                    <p:animEffect transition="in" filter="fade">
                                      <p:cBhvr>
                                        <p:cTn id="25" dur="500"/>
                                        <p:tgtEl>
                                          <p:spTgt spid="198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93"/>
                                        </p:tgtEl>
                                        <p:attrNameLst>
                                          <p:attrName>style.visibility</p:attrName>
                                        </p:attrNameLst>
                                      </p:cBhvr>
                                      <p:to>
                                        <p:strVal val="visible"/>
                                      </p:to>
                                    </p:set>
                                    <p:animEffect transition="in" filter="fade">
                                      <p:cBhvr>
                                        <p:cTn id="28" dur="500"/>
                                        <p:tgtEl>
                                          <p:spTgt spid="199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998"/>
                                        </p:tgtEl>
                                        <p:attrNameLst>
                                          <p:attrName>style.visibility</p:attrName>
                                        </p:attrNameLst>
                                      </p:cBhvr>
                                      <p:to>
                                        <p:strVal val="visible"/>
                                      </p:to>
                                    </p:set>
                                    <p:animEffect transition="in" filter="fade">
                                      <p:cBhvr>
                                        <p:cTn id="31" dur="500"/>
                                        <p:tgtEl>
                                          <p:spTgt spid="199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003"/>
                                        </p:tgtEl>
                                        <p:attrNameLst>
                                          <p:attrName>style.visibility</p:attrName>
                                        </p:attrNameLst>
                                      </p:cBhvr>
                                      <p:to>
                                        <p:strVal val="visible"/>
                                      </p:to>
                                    </p:set>
                                    <p:animEffect transition="in" filter="fade">
                                      <p:cBhvr>
                                        <p:cTn id="34" dur="500"/>
                                        <p:tgtEl>
                                          <p:spTgt spid="200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fade">
                                      <p:cBhvr>
                                        <p:cTn id="37" dur="500"/>
                                        <p:tgtEl>
                                          <p:spTgt spid="7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008"/>
                                        </p:tgtEl>
                                        <p:attrNameLst>
                                          <p:attrName>style.visibility</p:attrName>
                                        </p:attrNameLst>
                                      </p:cBhvr>
                                      <p:to>
                                        <p:strVal val="visible"/>
                                      </p:to>
                                    </p:set>
                                    <p:animEffect transition="in" filter="fade">
                                      <p:cBhvr>
                                        <p:cTn id="40" dur="500"/>
                                        <p:tgtEl>
                                          <p:spTgt spid="2008"/>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013"/>
                                        </p:tgtEl>
                                        <p:attrNameLst>
                                          <p:attrName>style.visibility</p:attrName>
                                        </p:attrNameLst>
                                      </p:cBhvr>
                                      <p:to>
                                        <p:strVal val="visible"/>
                                      </p:to>
                                    </p:set>
                                    <p:animEffect transition="in" filter="fade">
                                      <p:cBhvr>
                                        <p:cTn id="45" dur="500"/>
                                        <p:tgtEl>
                                          <p:spTgt spid="2013"/>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1980"/>
                                        </p:tgtEl>
                                        <p:attrNameLst>
                                          <p:attrName>style.visibility</p:attrName>
                                        </p:attrNameLst>
                                      </p:cBhvr>
                                      <p:to>
                                        <p:strVal val="visible"/>
                                      </p:to>
                                    </p:set>
                                    <p:animEffect transition="in" filter="fade">
                                      <p:cBhvr>
                                        <p:cTn id="50" dur="3000"/>
                                        <p:tgtEl>
                                          <p:spTgt spid="198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979"/>
                                        </p:tgtEl>
                                        <p:attrNameLst>
                                          <p:attrName>style.visibility</p:attrName>
                                        </p:attrNameLst>
                                      </p:cBhvr>
                                      <p:to>
                                        <p:strVal val="visible"/>
                                      </p:to>
                                    </p:set>
                                    <p:animEffect transition="in" filter="fade">
                                      <p:cBhvr>
                                        <p:cTn id="53" dur="3000"/>
                                        <p:tgtEl>
                                          <p:spTgt spid="1979"/>
                                        </p:tgtEl>
                                      </p:cBhvr>
                                    </p:animEffect>
                                  </p:childTnLst>
                                </p:cTn>
                              </p:par>
                              <p:par>
                                <p:cTn id="54" presetID="10" presetClass="entr" presetSubtype="0" fill="hold" nodeType="withEffect">
                                  <p:stCondLst>
                                    <p:cond delay="0"/>
                                  </p:stCondLst>
                                  <p:childTnLst>
                                    <p:set>
                                      <p:cBhvr>
                                        <p:cTn id="55" dur="1" fill="hold">
                                          <p:stCondLst>
                                            <p:cond delay="0"/>
                                          </p:stCondLst>
                                        </p:cTn>
                                        <p:tgtEl>
                                          <p:spTgt spid="1982"/>
                                        </p:tgtEl>
                                        <p:attrNameLst>
                                          <p:attrName>style.visibility</p:attrName>
                                        </p:attrNameLst>
                                      </p:cBhvr>
                                      <p:to>
                                        <p:strVal val="visible"/>
                                      </p:to>
                                    </p:set>
                                    <p:animEffect transition="in" filter="fade">
                                      <p:cBhvr>
                                        <p:cTn id="56" dur="3000"/>
                                        <p:tgtEl>
                                          <p:spTgt spid="1982"/>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981"/>
                                        </p:tgtEl>
                                        <p:attrNameLst>
                                          <p:attrName>style.visibility</p:attrName>
                                        </p:attrNameLst>
                                      </p:cBhvr>
                                      <p:to>
                                        <p:strVal val="visible"/>
                                      </p:to>
                                    </p:set>
                                    <p:animEffect transition="in" filter="fade">
                                      <p:cBhvr>
                                        <p:cTn id="59" dur="3000"/>
                                        <p:tgtEl>
                                          <p:spTgt spid="198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020"/>
                                        </p:tgtEl>
                                        <p:attrNameLst>
                                          <p:attrName>style.visibility</p:attrName>
                                        </p:attrNameLst>
                                      </p:cBhvr>
                                      <p:to>
                                        <p:strVal val="visible"/>
                                      </p:to>
                                    </p:set>
                                    <p:animEffect transition="in" filter="fade">
                                      <p:cBhvr>
                                        <p:cTn id="62" dur="3000"/>
                                        <p:tgtEl>
                                          <p:spTgt spid="2020"/>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61"/>
                                        </p:tgtEl>
                                        <p:attrNameLst>
                                          <p:attrName>style.visibility</p:attrName>
                                        </p:attrNameLst>
                                      </p:cBhvr>
                                      <p:to>
                                        <p:strVal val="visible"/>
                                      </p:to>
                                    </p:set>
                                    <p:animEffect transition="in" filter="fade">
                                      <p:cBhvr>
                                        <p:cTn id="67" dur="500"/>
                                        <p:tgtEl>
                                          <p:spTgt spid="61"/>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childTnLst>
                                </p:cTn>
                              </p:par>
                              <p:par>
                                <p:cTn id="71" presetID="10" presetClass="entr" presetSubtype="0" fill="hold" nodeType="withEffect">
                                  <p:stCondLst>
                                    <p:cond delay="0"/>
                                  </p:stCondLst>
                                  <p:childTnLst>
                                    <p:set>
                                      <p:cBhvr>
                                        <p:cTn id="72" dur="1" fill="hold">
                                          <p:stCondLst>
                                            <p:cond delay="0"/>
                                          </p:stCondLst>
                                        </p:cTn>
                                        <p:tgtEl>
                                          <p:spTgt spid="63"/>
                                        </p:tgtEl>
                                        <p:attrNameLst>
                                          <p:attrName>style.visibility</p:attrName>
                                        </p:attrNameLst>
                                      </p:cBhvr>
                                      <p:to>
                                        <p:strVal val="visible"/>
                                      </p:to>
                                    </p:set>
                                    <p:animEffect transition="in" filter="fade">
                                      <p:cBhvr>
                                        <p:cTn id="73" dur="500"/>
                                        <p:tgtEl>
                                          <p:spTgt spid="63"/>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fade">
                                      <p:cBhvr>
                                        <p:cTn id="76" dur="500"/>
                                        <p:tgtEl>
                                          <p:spTgt spid="6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64"/>
                                        </p:tgtEl>
                                        <p:attrNameLst>
                                          <p:attrName>style.visibility</p:attrName>
                                        </p:attrNameLst>
                                      </p:cBhvr>
                                      <p:to>
                                        <p:strVal val="visible"/>
                                      </p:to>
                                    </p:set>
                                    <p:animEffect transition="in" filter="fade">
                                      <p:cBhvr>
                                        <p:cTn id="79" dur="500"/>
                                        <p:tgtEl>
                                          <p:spTgt spid="64"/>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1985"/>
                                        </p:tgtEl>
                                        <p:attrNameLst>
                                          <p:attrName>style.visibility</p:attrName>
                                        </p:attrNameLst>
                                      </p:cBhvr>
                                      <p:to>
                                        <p:strVal val="visible"/>
                                      </p:to>
                                    </p:set>
                                    <p:animEffect transition="in" filter="fade">
                                      <p:cBhvr>
                                        <p:cTn id="84" dur="3000"/>
                                        <p:tgtEl>
                                          <p:spTgt spid="1985"/>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80"/>
                                        </p:tgtEl>
                                        <p:attrNameLst>
                                          <p:attrName>style.visibility</p:attrName>
                                        </p:attrNameLst>
                                      </p:cBhvr>
                                      <p:to>
                                        <p:strVal val="visible"/>
                                      </p:to>
                                    </p:set>
                                    <p:animEffect transition="in" filter="fade">
                                      <p:cBhvr>
                                        <p:cTn id="87" dur="3000"/>
                                        <p:tgtEl>
                                          <p:spTgt spid="80"/>
                                        </p:tgtEl>
                                      </p:cBhvr>
                                    </p:animEffect>
                                  </p:childTnLst>
                                </p:cTn>
                              </p:par>
                              <p:par>
                                <p:cTn id="88" presetID="10" presetClass="entr" presetSubtype="0" fill="hold" nodeType="withEffect">
                                  <p:stCondLst>
                                    <p:cond delay="0"/>
                                  </p:stCondLst>
                                  <p:childTnLst>
                                    <p:set>
                                      <p:cBhvr>
                                        <p:cTn id="89" dur="1" fill="hold">
                                          <p:stCondLst>
                                            <p:cond delay="0"/>
                                          </p:stCondLst>
                                        </p:cTn>
                                        <p:tgtEl>
                                          <p:spTgt spid="1987"/>
                                        </p:tgtEl>
                                        <p:attrNameLst>
                                          <p:attrName>style.visibility</p:attrName>
                                        </p:attrNameLst>
                                      </p:cBhvr>
                                      <p:to>
                                        <p:strVal val="visible"/>
                                      </p:to>
                                    </p:set>
                                    <p:animEffect transition="in" filter="fade">
                                      <p:cBhvr>
                                        <p:cTn id="90" dur="3000"/>
                                        <p:tgtEl>
                                          <p:spTgt spid="1987"/>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986"/>
                                        </p:tgtEl>
                                        <p:attrNameLst>
                                          <p:attrName>style.visibility</p:attrName>
                                        </p:attrNameLst>
                                      </p:cBhvr>
                                      <p:to>
                                        <p:strVal val="visible"/>
                                      </p:to>
                                    </p:set>
                                    <p:animEffect transition="in" filter="fade">
                                      <p:cBhvr>
                                        <p:cTn id="93" dur="3000"/>
                                        <p:tgtEl>
                                          <p:spTgt spid="1986"/>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2021"/>
                                        </p:tgtEl>
                                        <p:attrNameLst>
                                          <p:attrName>style.visibility</p:attrName>
                                        </p:attrNameLst>
                                      </p:cBhvr>
                                      <p:to>
                                        <p:strVal val="visible"/>
                                      </p:to>
                                    </p:set>
                                    <p:animEffect transition="in" filter="fade">
                                      <p:cBhvr>
                                        <p:cTn id="96" dur="3000"/>
                                        <p:tgtEl>
                                          <p:spTgt spid="2021"/>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nodeType="clickEffect">
                                  <p:stCondLst>
                                    <p:cond delay="0"/>
                                  </p:stCondLst>
                                  <p:childTnLst>
                                    <p:set>
                                      <p:cBhvr>
                                        <p:cTn id="100" dur="1" fill="hold">
                                          <p:stCondLst>
                                            <p:cond delay="0"/>
                                          </p:stCondLst>
                                        </p:cTn>
                                        <p:tgtEl>
                                          <p:spTgt spid="1990"/>
                                        </p:tgtEl>
                                        <p:attrNameLst>
                                          <p:attrName>style.visibility</p:attrName>
                                        </p:attrNameLst>
                                      </p:cBhvr>
                                      <p:to>
                                        <p:strVal val="visible"/>
                                      </p:to>
                                    </p:set>
                                    <p:animEffect transition="in" filter="fade">
                                      <p:cBhvr>
                                        <p:cTn id="101" dur="500"/>
                                        <p:tgtEl>
                                          <p:spTgt spid="1990"/>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grpId="0" nodeType="clickEffect">
                                  <p:stCondLst>
                                    <p:cond delay="0"/>
                                  </p:stCondLst>
                                  <p:childTnLst>
                                    <p:set>
                                      <p:cBhvr>
                                        <p:cTn id="105" dur="1" fill="hold">
                                          <p:stCondLst>
                                            <p:cond delay="0"/>
                                          </p:stCondLst>
                                        </p:cTn>
                                        <p:tgtEl>
                                          <p:spTgt spid="81"/>
                                        </p:tgtEl>
                                        <p:attrNameLst>
                                          <p:attrName>style.visibility</p:attrName>
                                        </p:attrNameLst>
                                      </p:cBhvr>
                                      <p:to>
                                        <p:strVal val="visible"/>
                                      </p:to>
                                    </p:set>
                                    <p:animEffect transition="in" filter="fade">
                                      <p:cBhvr>
                                        <p:cTn id="106" dur="500"/>
                                        <p:tgtEl>
                                          <p:spTgt spid="81"/>
                                        </p:tgtEl>
                                      </p:cBhvr>
                                    </p:animEffect>
                                  </p:childTnLst>
                                </p:cTn>
                              </p:par>
                              <p:par>
                                <p:cTn id="107" presetID="10" presetClass="entr" presetSubtype="0" fill="hold" nodeType="withEffect">
                                  <p:stCondLst>
                                    <p:cond delay="0"/>
                                  </p:stCondLst>
                                  <p:childTnLst>
                                    <p:set>
                                      <p:cBhvr>
                                        <p:cTn id="108" dur="1" fill="hold">
                                          <p:stCondLst>
                                            <p:cond delay="0"/>
                                          </p:stCondLst>
                                        </p:cTn>
                                        <p:tgtEl>
                                          <p:spTgt spid="1992"/>
                                        </p:tgtEl>
                                        <p:attrNameLst>
                                          <p:attrName>style.visibility</p:attrName>
                                        </p:attrNameLst>
                                      </p:cBhvr>
                                      <p:to>
                                        <p:strVal val="visible"/>
                                      </p:to>
                                    </p:set>
                                    <p:animEffect transition="in" filter="fade">
                                      <p:cBhvr>
                                        <p:cTn id="109" dur="500"/>
                                        <p:tgtEl>
                                          <p:spTgt spid="1992"/>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1991"/>
                                        </p:tgtEl>
                                        <p:attrNameLst>
                                          <p:attrName>style.visibility</p:attrName>
                                        </p:attrNameLst>
                                      </p:cBhvr>
                                      <p:to>
                                        <p:strVal val="visible"/>
                                      </p:to>
                                    </p:set>
                                    <p:animEffect transition="in" filter="fade">
                                      <p:cBhvr>
                                        <p:cTn id="112" dur="500"/>
                                        <p:tgtEl>
                                          <p:spTgt spid="1991"/>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2022"/>
                                        </p:tgtEl>
                                        <p:attrNameLst>
                                          <p:attrName>style.visibility</p:attrName>
                                        </p:attrNameLst>
                                      </p:cBhvr>
                                      <p:to>
                                        <p:strVal val="visible"/>
                                      </p:to>
                                    </p:set>
                                    <p:animEffect transition="in" filter="fade">
                                      <p:cBhvr>
                                        <p:cTn id="115" dur="500"/>
                                        <p:tgtEl>
                                          <p:spTgt spid="2022"/>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nodeType="clickEffect">
                                  <p:stCondLst>
                                    <p:cond delay="0"/>
                                  </p:stCondLst>
                                  <p:childTnLst>
                                    <p:set>
                                      <p:cBhvr>
                                        <p:cTn id="119" dur="1" fill="hold">
                                          <p:stCondLst>
                                            <p:cond delay="0"/>
                                          </p:stCondLst>
                                        </p:cTn>
                                        <p:tgtEl>
                                          <p:spTgt spid="1995"/>
                                        </p:tgtEl>
                                        <p:attrNameLst>
                                          <p:attrName>style.visibility</p:attrName>
                                        </p:attrNameLst>
                                      </p:cBhvr>
                                      <p:to>
                                        <p:strVal val="visible"/>
                                      </p:to>
                                    </p:set>
                                    <p:animEffect transition="in" filter="fade">
                                      <p:cBhvr>
                                        <p:cTn id="120" dur="3000"/>
                                        <p:tgtEl>
                                          <p:spTgt spid="1995"/>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82"/>
                                        </p:tgtEl>
                                        <p:attrNameLst>
                                          <p:attrName>style.visibility</p:attrName>
                                        </p:attrNameLst>
                                      </p:cBhvr>
                                      <p:to>
                                        <p:strVal val="visible"/>
                                      </p:to>
                                    </p:set>
                                    <p:animEffect transition="in" filter="fade">
                                      <p:cBhvr>
                                        <p:cTn id="123" dur="3000"/>
                                        <p:tgtEl>
                                          <p:spTgt spid="82"/>
                                        </p:tgtEl>
                                      </p:cBhvr>
                                    </p:animEffect>
                                  </p:childTnLst>
                                </p:cTn>
                              </p:par>
                              <p:par>
                                <p:cTn id="124" presetID="10" presetClass="entr" presetSubtype="0" fill="hold" nodeType="withEffect">
                                  <p:stCondLst>
                                    <p:cond delay="0"/>
                                  </p:stCondLst>
                                  <p:childTnLst>
                                    <p:set>
                                      <p:cBhvr>
                                        <p:cTn id="125" dur="1" fill="hold">
                                          <p:stCondLst>
                                            <p:cond delay="0"/>
                                          </p:stCondLst>
                                        </p:cTn>
                                        <p:tgtEl>
                                          <p:spTgt spid="1997"/>
                                        </p:tgtEl>
                                        <p:attrNameLst>
                                          <p:attrName>style.visibility</p:attrName>
                                        </p:attrNameLst>
                                      </p:cBhvr>
                                      <p:to>
                                        <p:strVal val="visible"/>
                                      </p:to>
                                    </p:set>
                                    <p:animEffect transition="in" filter="fade">
                                      <p:cBhvr>
                                        <p:cTn id="126" dur="3000"/>
                                        <p:tgtEl>
                                          <p:spTgt spid="1997"/>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1996"/>
                                        </p:tgtEl>
                                        <p:attrNameLst>
                                          <p:attrName>style.visibility</p:attrName>
                                        </p:attrNameLst>
                                      </p:cBhvr>
                                      <p:to>
                                        <p:strVal val="visible"/>
                                      </p:to>
                                    </p:set>
                                    <p:animEffect transition="in" filter="fade">
                                      <p:cBhvr>
                                        <p:cTn id="129" dur="3000"/>
                                        <p:tgtEl>
                                          <p:spTgt spid="1996"/>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2023"/>
                                        </p:tgtEl>
                                        <p:attrNameLst>
                                          <p:attrName>style.visibility</p:attrName>
                                        </p:attrNameLst>
                                      </p:cBhvr>
                                      <p:to>
                                        <p:strVal val="visible"/>
                                      </p:to>
                                    </p:set>
                                    <p:animEffect transition="in" filter="fade">
                                      <p:cBhvr>
                                        <p:cTn id="132" dur="3000"/>
                                        <p:tgtEl>
                                          <p:spTgt spid="2023"/>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nodeType="clickEffect">
                                  <p:stCondLst>
                                    <p:cond delay="0"/>
                                  </p:stCondLst>
                                  <p:childTnLst>
                                    <p:set>
                                      <p:cBhvr>
                                        <p:cTn id="136" dur="1" fill="hold">
                                          <p:stCondLst>
                                            <p:cond delay="0"/>
                                          </p:stCondLst>
                                        </p:cTn>
                                        <p:tgtEl>
                                          <p:spTgt spid="2000"/>
                                        </p:tgtEl>
                                        <p:attrNameLst>
                                          <p:attrName>style.visibility</p:attrName>
                                        </p:attrNameLst>
                                      </p:cBhvr>
                                      <p:to>
                                        <p:strVal val="visible"/>
                                      </p:to>
                                    </p:set>
                                    <p:animEffect transition="in" filter="fade">
                                      <p:cBhvr>
                                        <p:cTn id="137" dur="500"/>
                                        <p:tgtEl>
                                          <p:spTgt spid="2000"/>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83"/>
                                        </p:tgtEl>
                                        <p:attrNameLst>
                                          <p:attrName>style.visibility</p:attrName>
                                        </p:attrNameLst>
                                      </p:cBhvr>
                                      <p:to>
                                        <p:strVal val="visible"/>
                                      </p:to>
                                    </p:set>
                                    <p:animEffect transition="in" filter="fade">
                                      <p:cBhvr>
                                        <p:cTn id="140" dur="500"/>
                                        <p:tgtEl>
                                          <p:spTgt spid="83"/>
                                        </p:tgtEl>
                                      </p:cBhvr>
                                    </p:animEffect>
                                  </p:childTnLst>
                                </p:cTn>
                              </p:par>
                              <p:par>
                                <p:cTn id="141" presetID="10" presetClass="entr" presetSubtype="0" fill="hold" nodeType="withEffect">
                                  <p:stCondLst>
                                    <p:cond delay="0"/>
                                  </p:stCondLst>
                                  <p:childTnLst>
                                    <p:set>
                                      <p:cBhvr>
                                        <p:cTn id="142" dur="1" fill="hold">
                                          <p:stCondLst>
                                            <p:cond delay="0"/>
                                          </p:stCondLst>
                                        </p:cTn>
                                        <p:tgtEl>
                                          <p:spTgt spid="2002"/>
                                        </p:tgtEl>
                                        <p:attrNameLst>
                                          <p:attrName>style.visibility</p:attrName>
                                        </p:attrNameLst>
                                      </p:cBhvr>
                                      <p:to>
                                        <p:strVal val="visible"/>
                                      </p:to>
                                    </p:set>
                                    <p:animEffect transition="in" filter="fade">
                                      <p:cBhvr>
                                        <p:cTn id="143" dur="500"/>
                                        <p:tgtEl>
                                          <p:spTgt spid="2002"/>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024"/>
                                        </p:tgtEl>
                                        <p:attrNameLst>
                                          <p:attrName>style.visibility</p:attrName>
                                        </p:attrNameLst>
                                      </p:cBhvr>
                                      <p:to>
                                        <p:strVal val="visible"/>
                                      </p:to>
                                    </p:set>
                                    <p:animEffect transition="in" filter="fade">
                                      <p:cBhvr>
                                        <p:cTn id="146" dur="500"/>
                                        <p:tgtEl>
                                          <p:spTgt spid="2024"/>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2001"/>
                                        </p:tgtEl>
                                        <p:attrNameLst>
                                          <p:attrName>style.visibility</p:attrName>
                                        </p:attrNameLst>
                                      </p:cBhvr>
                                      <p:to>
                                        <p:strVal val="visible"/>
                                      </p:to>
                                    </p:set>
                                    <p:animEffect transition="in" filter="fade">
                                      <p:cBhvr>
                                        <p:cTn id="149" dur="500"/>
                                        <p:tgtEl>
                                          <p:spTgt spid="2001"/>
                                        </p:tgtEl>
                                      </p:cBhvr>
                                    </p:animEffect>
                                  </p:childTnLst>
                                </p:cTn>
                              </p:par>
                            </p:childTnLst>
                          </p:cTn>
                        </p:par>
                      </p:childTnLst>
                    </p:cTn>
                  </p:par>
                  <p:par>
                    <p:cTn id="150" fill="hold">
                      <p:stCondLst>
                        <p:cond delay="indefinite"/>
                      </p:stCondLst>
                      <p:childTnLst>
                        <p:par>
                          <p:cTn id="151" fill="hold">
                            <p:stCondLst>
                              <p:cond delay="0"/>
                            </p:stCondLst>
                            <p:childTnLst>
                              <p:par>
                                <p:cTn id="152" presetID="10" presetClass="entr" presetSubtype="0" fill="hold" nodeType="clickEffect">
                                  <p:stCondLst>
                                    <p:cond delay="0"/>
                                  </p:stCondLst>
                                  <p:childTnLst>
                                    <p:set>
                                      <p:cBhvr>
                                        <p:cTn id="153" dur="1" fill="hold">
                                          <p:stCondLst>
                                            <p:cond delay="0"/>
                                          </p:stCondLst>
                                        </p:cTn>
                                        <p:tgtEl>
                                          <p:spTgt spid="2005"/>
                                        </p:tgtEl>
                                        <p:attrNameLst>
                                          <p:attrName>style.visibility</p:attrName>
                                        </p:attrNameLst>
                                      </p:cBhvr>
                                      <p:to>
                                        <p:strVal val="visible"/>
                                      </p:to>
                                    </p:set>
                                    <p:animEffect transition="in" filter="fade">
                                      <p:cBhvr>
                                        <p:cTn id="154" dur="3000"/>
                                        <p:tgtEl>
                                          <p:spTgt spid="2005"/>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84"/>
                                        </p:tgtEl>
                                        <p:attrNameLst>
                                          <p:attrName>style.visibility</p:attrName>
                                        </p:attrNameLst>
                                      </p:cBhvr>
                                      <p:to>
                                        <p:strVal val="visible"/>
                                      </p:to>
                                    </p:set>
                                    <p:animEffect transition="in" filter="fade">
                                      <p:cBhvr>
                                        <p:cTn id="157" dur="3000"/>
                                        <p:tgtEl>
                                          <p:spTgt spid="84"/>
                                        </p:tgtEl>
                                      </p:cBhvr>
                                    </p:animEffect>
                                  </p:childTnLst>
                                </p:cTn>
                              </p:par>
                              <p:par>
                                <p:cTn id="158" presetID="10" presetClass="entr" presetSubtype="0" fill="hold" nodeType="withEffect">
                                  <p:stCondLst>
                                    <p:cond delay="0"/>
                                  </p:stCondLst>
                                  <p:childTnLst>
                                    <p:set>
                                      <p:cBhvr>
                                        <p:cTn id="159" dur="1" fill="hold">
                                          <p:stCondLst>
                                            <p:cond delay="0"/>
                                          </p:stCondLst>
                                        </p:cTn>
                                        <p:tgtEl>
                                          <p:spTgt spid="2007"/>
                                        </p:tgtEl>
                                        <p:attrNameLst>
                                          <p:attrName>style.visibility</p:attrName>
                                        </p:attrNameLst>
                                      </p:cBhvr>
                                      <p:to>
                                        <p:strVal val="visible"/>
                                      </p:to>
                                    </p:set>
                                    <p:animEffect transition="in" filter="fade">
                                      <p:cBhvr>
                                        <p:cTn id="160" dur="3000"/>
                                        <p:tgtEl>
                                          <p:spTgt spid="2007"/>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2006"/>
                                        </p:tgtEl>
                                        <p:attrNameLst>
                                          <p:attrName>style.visibility</p:attrName>
                                        </p:attrNameLst>
                                      </p:cBhvr>
                                      <p:to>
                                        <p:strVal val="visible"/>
                                      </p:to>
                                    </p:set>
                                    <p:animEffect transition="in" filter="fade">
                                      <p:cBhvr>
                                        <p:cTn id="163" dur="3000"/>
                                        <p:tgtEl>
                                          <p:spTgt spid="2006"/>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2025"/>
                                        </p:tgtEl>
                                        <p:attrNameLst>
                                          <p:attrName>style.visibility</p:attrName>
                                        </p:attrNameLst>
                                      </p:cBhvr>
                                      <p:to>
                                        <p:strVal val="visible"/>
                                      </p:to>
                                    </p:set>
                                    <p:animEffect transition="in" filter="fade">
                                      <p:cBhvr>
                                        <p:cTn id="166" dur="3000"/>
                                        <p:tgtEl>
                                          <p:spTgt spid="2025"/>
                                        </p:tgtEl>
                                      </p:cBhvr>
                                    </p:animEffect>
                                  </p:childTnLst>
                                </p:cTn>
                              </p:par>
                            </p:childTnLst>
                          </p:cTn>
                        </p:par>
                      </p:childTnLst>
                    </p:cTn>
                  </p:par>
                  <p:par>
                    <p:cTn id="167" fill="hold">
                      <p:stCondLst>
                        <p:cond delay="indefinite"/>
                      </p:stCondLst>
                      <p:childTnLst>
                        <p:par>
                          <p:cTn id="168" fill="hold">
                            <p:stCondLst>
                              <p:cond delay="0"/>
                            </p:stCondLst>
                            <p:childTnLst>
                              <p:par>
                                <p:cTn id="169" presetID="10" presetClass="entr" presetSubtype="0" fill="hold" nodeType="clickEffect">
                                  <p:stCondLst>
                                    <p:cond delay="0"/>
                                  </p:stCondLst>
                                  <p:childTnLst>
                                    <p:set>
                                      <p:cBhvr>
                                        <p:cTn id="170" dur="1" fill="hold">
                                          <p:stCondLst>
                                            <p:cond delay="0"/>
                                          </p:stCondLst>
                                        </p:cTn>
                                        <p:tgtEl>
                                          <p:spTgt spid="75"/>
                                        </p:tgtEl>
                                        <p:attrNameLst>
                                          <p:attrName>style.visibility</p:attrName>
                                        </p:attrNameLst>
                                      </p:cBhvr>
                                      <p:to>
                                        <p:strVal val="visible"/>
                                      </p:to>
                                    </p:set>
                                    <p:animEffect transition="in" filter="fade">
                                      <p:cBhvr>
                                        <p:cTn id="171" dur="500"/>
                                        <p:tgtEl>
                                          <p:spTgt spid="75"/>
                                        </p:tgtEl>
                                      </p:cBhvr>
                                    </p:animEffect>
                                  </p:childTnLst>
                                </p:cTn>
                              </p:par>
                              <p:par>
                                <p:cTn id="172" presetID="10" presetClass="entr" presetSubtype="0" fill="hold" grpId="0" nodeType="withEffect">
                                  <p:stCondLst>
                                    <p:cond delay="0"/>
                                  </p:stCondLst>
                                  <p:childTnLst>
                                    <p:set>
                                      <p:cBhvr>
                                        <p:cTn id="173" dur="1" fill="hold">
                                          <p:stCondLst>
                                            <p:cond delay="0"/>
                                          </p:stCondLst>
                                        </p:cTn>
                                        <p:tgtEl>
                                          <p:spTgt spid="85"/>
                                        </p:tgtEl>
                                        <p:attrNameLst>
                                          <p:attrName>style.visibility</p:attrName>
                                        </p:attrNameLst>
                                      </p:cBhvr>
                                      <p:to>
                                        <p:strVal val="visible"/>
                                      </p:to>
                                    </p:set>
                                    <p:animEffect transition="in" filter="fade">
                                      <p:cBhvr>
                                        <p:cTn id="174" dur="500"/>
                                        <p:tgtEl>
                                          <p:spTgt spid="85"/>
                                        </p:tgtEl>
                                      </p:cBhvr>
                                    </p:animEffect>
                                  </p:childTnLst>
                                </p:cTn>
                              </p:par>
                              <p:par>
                                <p:cTn id="175" presetID="10" presetClass="entr" presetSubtype="0" fill="hold" nodeType="withEffect">
                                  <p:stCondLst>
                                    <p:cond delay="0"/>
                                  </p:stCondLst>
                                  <p:childTnLst>
                                    <p:set>
                                      <p:cBhvr>
                                        <p:cTn id="176" dur="1" fill="hold">
                                          <p:stCondLst>
                                            <p:cond delay="0"/>
                                          </p:stCondLst>
                                        </p:cTn>
                                        <p:tgtEl>
                                          <p:spTgt spid="77"/>
                                        </p:tgtEl>
                                        <p:attrNameLst>
                                          <p:attrName>style.visibility</p:attrName>
                                        </p:attrNameLst>
                                      </p:cBhvr>
                                      <p:to>
                                        <p:strVal val="visible"/>
                                      </p:to>
                                    </p:set>
                                    <p:animEffect transition="in" filter="fade">
                                      <p:cBhvr>
                                        <p:cTn id="177" dur="500"/>
                                        <p:tgtEl>
                                          <p:spTgt spid="77"/>
                                        </p:tgtEl>
                                      </p:cBhvr>
                                    </p:animEffect>
                                  </p:childTnLst>
                                </p:cTn>
                              </p:par>
                              <p:par>
                                <p:cTn id="178" presetID="10" presetClass="entr" presetSubtype="0" fill="hold" grpId="0" nodeType="withEffect">
                                  <p:stCondLst>
                                    <p:cond delay="0"/>
                                  </p:stCondLst>
                                  <p:childTnLst>
                                    <p:set>
                                      <p:cBhvr>
                                        <p:cTn id="179" dur="1" fill="hold">
                                          <p:stCondLst>
                                            <p:cond delay="0"/>
                                          </p:stCondLst>
                                        </p:cTn>
                                        <p:tgtEl>
                                          <p:spTgt spid="78"/>
                                        </p:tgtEl>
                                        <p:attrNameLst>
                                          <p:attrName>style.visibility</p:attrName>
                                        </p:attrNameLst>
                                      </p:cBhvr>
                                      <p:to>
                                        <p:strVal val="visible"/>
                                      </p:to>
                                    </p:set>
                                    <p:animEffect transition="in" filter="fade">
                                      <p:cBhvr>
                                        <p:cTn id="180" dur="500"/>
                                        <p:tgtEl>
                                          <p:spTgt spid="78"/>
                                        </p:tgtEl>
                                      </p:cBhvr>
                                    </p:animEffect>
                                  </p:childTnLst>
                                </p:cTn>
                              </p:par>
                              <p:par>
                                <p:cTn id="181" presetID="10" presetClass="entr" presetSubtype="0" fill="hold" grpId="0" nodeType="withEffect">
                                  <p:stCondLst>
                                    <p:cond delay="0"/>
                                  </p:stCondLst>
                                  <p:childTnLst>
                                    <p:set>
                                      <p:cBhvr>
                                        <p:cTn id="182" dur="1" fill="hold">
                                          <p:stCondLst>
                                            <p:cond delay="0"/>
                                          </p:stCondLst>
                                        </p:cTn>
                                        <p:tgtEl>
                                          <p:spTgt spid="76"/>
                                        </p:tgtEl>
                                        <p:attrNameLst>
                                          <p:attrName>style.visibility</p:attrName>
                                        </p:attrNameLst>
                                      </p:cBhvr>
                                      <p:to>
                                        <p:strVal val="visible"/>
                                      </p:to>
                                    </p:set>
                                    <p:animEffect transition="in" filter="fade">
                                      <p:cBhvr>
                                        <p:cTn id="183" dur="500"/>
                                        <p:tgtEl>
                                          <p:spTgt spid="76"/>
                                        </p:tgtEl>
                                      </p:cBhvr>
                                    </p:animEffect>
                                  </p:childTnLst>
                                </p:cTn>
                              </p:par>
                            </p:childTnLst>
                          </p:cTn>
                        </p:par>
                      </p:childTnLst>
                    </p:cTn>
                  </p:par>
                  <p:par>
                    <p:cTn id="184" fill="hold">
                      <p:stCondLst>
                        <p:cond delay="indefinite"/>
                      </p:stCondLst>
                      <p:childTnLst>
                        <p:par>
                          <p:cTn id="185" fill="hold">
                            <p:stCondLst>
                              <p:cond delay="0"/>
                            </p:stCondLst>
                            <p:childTnLst>
                              <p:par>
                                <p:cTn id="186" presetID="10" presetClass="entr" presetSubtype="0" fill="hold" nodeType="clickEffect">
                                  <p:stCondLst>
                                    <p:cond delay="0"/>
                                  </p:stCondLst>
                                  <p:childTnLst>
                                    <p:set>
                                      <p:cBhvr>
                                        <p:cTn id="187" dur="1" fill="hold">
                                          <p:stCondLst>
                                            <p:cond delay="0"/>
                                          </p:stCondLst>
                                        </p:cTn>
                                        <p:tgtEl>
                                          <p:spTgt spid="2010"/>
                                        </p:tgtEl>
                                        <p:attrNameLst>
                                          <p:attrName>style.visibility</p:attrName>
                                        </p:attrNameLst>
                                      </p:cBhvr>
                                      <p:to>
                                        <p:strVal val="visible"/>
                                      </p:to>
                                    </p:set>
                                    <p:animEffect transition="in" filter="fade">
                                      <p:cBhvr>
                                        <p:cTn id="188" dur="3000"/>
                                        <p:tgtEl>
                                          <p:spTgt spid="2010"/>
                                        </p:tgtEl>
                                      </p:cBhvr>
                                    </p:animEffect>
                                  </p:childTnLst>
                                </p:cTn>
                              </p:par>
                              <p:par>
                                <p:cTn id="189" presetID="10" presetClass="entr" presetSubtype="0" fill="hold" grpId="0" nodeType="withEffect">
                                  <p:stCondLst>
                                    <p:cond delay="0"/>
                                  </p:stCondLst>
                                  <p:childTnLst>
                                    <p:set>
                                      <p:cBhvr>
                                        <p:cTn id="190" dur="1" fill="hold">
                                          <p:stCondLst>
                                            <p:cond delay="0"/>
                                          </p:stCondLst>
                                        </p:cTn>
                                        <p:tgtEl>
                                          <p:spTgt spid="86"/>
                                        </p:tgtEl>
                                        <p:attrNameLst>
                                          <p:attrName>style.visibility</p:attrName>
                                        </p:attrNameLst>
                                      </p:cBhvr>
                                      <p:to>
                                        <p:strVal val="visible"/>
                                      </p:to>
                                    </p:set>
                                    <p:animEffect transition="in" filter="fade">
                                      <p:cBhvr>
                                        <p:cTn id="191" dur="3000"/>
                                        <p:tgtEl>
                                          <p:spTgt spid="86"/>
                                        </p:tgtEl>
                                      </p:cBhvr>
                                    </p:animEffect>
                                  </p:childTnLst>
                                </p:cTn>
                              </p:par>
                              <p:par>
                                <p:cTn id="192" presetID="10" presetClass="entr" presetSubtype="0" fill="hold" nodeType="withEffect">
                                  <p:stCondLst>
                                    <p:cond delay="0"/>
                                  </p:stCondLst>
                                  <p:childTnLst>
                                    <p:set>
                                      <p:cBhvr>
                                        <p:cTn id="193" dur="1" fill="hold">
                                          <p:stCondLst>
                                            <p:cond delay="0"/>
                                          </p:stCondLst>
                                        </p:cTn>
                                        <p:tgtEl>
                                          <p:spTgt spid="2012"/>
                                        </p:tgtEl>
                                        <p:attrNameLst>
                                          <p:attrName>style.visibility</p:attrName>
                                        </p:attrNameLst>
                                      </p:cBhvr>
                                      <p:to>
                                        <p:strVal val="visible"/>
                                      </p:to>
                                    </p:set>
                                    <p:animEffect transition="in" filter="fade">
                                      <p:cBhvr>
                                        <p:cTn id="194" dur="3000"/>
                                        <p:tgtEl>
                                          <p:spTgt spid="2012"/>
                                        </p:tgtEl>
                                      </p:cBhvr>
                                    </p:animEffect>
                                  </p:childTnLst>
                                </p:cTn>
                              </p:par>
                              <p:par>
                                <p:cTn id="195" presetID="10" presetClass="entr" presetSubtype="0" fill="hold" grpId="0" nodeType="withEffect">
                                  <p:stCondLst>
                                    <p:cond delay="0"/>
                                  </p:stCondLst>
                                  <p:childTnLst>
                                    <p:set>
                                      <p:cBhvr>
                                        <p:cTn id="196" dur="1" fill="hold">
                                          <p:stCondLst>
                                            <p:cond delay="0"/>
                                          </p:stCondLst>
                                        </p:cTn>
                                        <p:tgtEl>
                                          <p:spTgt spid="2026"/>
                                        </p:tgtEl>
                                        <p:attrNameLst>
                                          <p:attrName>style.visibility</p:attrName>
                                        </p:attrNameLst>
                                      </p:cBhvr>
                                      <p:to>
                                        <p:strVal val="visible"/>
                                      </p:to>
                                    </p:set>
                                    <p:animEffect transition="in" filter="fade">
                                      <p:cBhvr>
                                        <p:cTn id="197" dur="3000"/>
                                        <p:tgtEl>
                                          <p:spTgt spid="2026"/>
                                        </p:tgtEl>
                                      </p:cBhvr>
                                    </p:animEffect>
                                  </p:childTnLst>
                                </p:cTn>
                              </p:par>
                              <p:par>
                                <p:cTn id="198" presetID="10" presetClass="entr" presetSubtype="0" fill="hold" grpId="0" nodeType="withEffect">
                                  <p:stCondLst>
                                    <p:cond delay="0"/>
                                  </p:stCondLst>
                                  <p:childTnLst>
                                    <p:set>
                                      <p:cBhvr>
                                        <p:cTn id="199" dur="1" fill="hold">
                                          <p:stCondLst>
                                            <p:cond delay="0"/>
                                          </p:stCondLst>
                                        </p:cTn>
                                        <p:tgtEl>
                                          <p:spTgt spid="2011"/>
                                        </p:tgtEl>
                                        <p:attrNameLst>
                                          <p:attrName>style.visibility</p:attrName>
                                        </p:attrNameLst>
                                      </p:cBhvr>
                                      <p:to>
                                        <p:strVal val="visible"/>
                                      </p:to>
                                    </p:set>
                                    <p:animEffect transition="in" filter="fade">
                                      <p:cBhvr>
                                        <p:cTn id="200" dur="3000"/>
                                        <p:tgtEl>
                                          <p:spTgt spid="2011"/>
                                        </p:tgtEl>
                                      </p:cBhvr>
                                    </p:animEffect>
                                  </p:childTnLst>
                                </p:cTn>
                              </p:par>
                            </p:childTnLst>
                          </p:cTn>
                        </p:par>
                      </p:childTnLst>
                    </p:cTn>
                  </p:par>
                  <p:par>
                    <p:cTn id="201" fill="hold">
                      <p:stCondLst>
                        <p:cond delay="indefinite"/>
                      </p:stCondLst>
                      <p:childTnLst>
                        <p:par>
                          <p:cTn id="202" fill="hold">
                            <p:stCondLst>
                              <p:cond delay="0"/>
                            </p:stCondLst>
                            <p:childTnLst>
                              <p:par>
                                <p:cTn id="203" presetID="10" presetClass="emph" presetSubtype="0" fill="hold" grpId="0" nodeType="clickEffect">
                                  <p:stCondLst>
                                    <p:cond delay="0"/>
                                  </p:stCondLst>
                                  <p:childTnLst>
                                    <p:anim calcmode="discrete" valueType="str">
                                      <p:cBhvr override="childStyle">
                                        <p:cTn id="204" dur="2000" fill="hold"/>
                                        <p:tgtEl>
                                          <p:spTgt spid="5"/>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8" grpId="0" animBg="1"/>
      <p:bldP spid="1979" grpId="0"/>
      <p:bldP spid="1981" grpId="0" animBg="1"/>
      <p:bldP spid="1983" grpId="0" animBg="1"/>
      <p:bldP spid="1986" grpId="0" animBg="1"/>
      <p:bldP spid="1988" grpId="0" animBg="1"/>
      <p:bldP spid="1991" grpId="0" animBg="1"/>
      <p:bldP spid="1993" grpId="0" animBg="1"/>
      <p:bldP spid="1996" grpId="0" animBg="1"/>
      <p:bldP spid="1998" grpId="0" animBg="1"/>
      <p:bldP spid="2001" grpId="0" animBg="1"/>
      <p:bldP spid="2003" grpId="0" animBg="1"/>
      <p:bldP spid="2006" grpId="0" animBg="1"/>
      <p:bldP spid="2008" grpId="0" animBg="1"/>
      <p:bldP spid="2011" grpId="0" animBg="1"/>
      <p:bldP spid="2013" grpId="0"/>
      <p:bldP spid="2020" grpId="0" animBg="1"/>
      <p:bldP spid="2021" grpId="0" animBg="1"/>
      <p:bldP spid="2022" grpId="0" animBg="1"/>
      <p:bldP spid="2023" grpId="0" animBg="1"/>
      <p:bldP spid="2024" grpId="0" animBg="1"/>
      <p:bldP spid="2025" grpId="0" animBg="1"/>
      <p:bldP spid="2026" grpId="0" animBg="1"/>
      <p:bldP spid="59" grpId="0" animBg="1"/>
      <p:bldP spid="62" grpId="0" animBg="1"/>
      <p:bldP spid="64" grpId="0" animBg="1"/>
      <p:bldP spid="73" grpId="0" animBg="1"/>
      <p:bldP spid="76" grpId="0" animBg="1"/>
      <p:bldP spid="78" grpId="0" animBg="1"/>
      <p:bldP spid="79" grpId="0"/>
      <p:bldP spid="80" grpId="0"/>
      <p:bldP spid="81" grpId="0"/>
      <p:bldP spid="82" grpId="0"/>
      <p:bldP spid="83" grpId="0"/>
      <p:bldP spid="84" grpId="0"/>
      <p:bldP spid="85" grpId="0"/>
      <p:bldP spid="86"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7"/>
          <p:cNvSpPr txBox="1">
            <a:spLocks noChangeArrowheads="1"/>
          </p:cNvSpPr>
          <p:nvPr/>
        </p:nvSpPr>
        <p:spPr bwMode="auto">
          <a:xfrm>
            <a:off x="2656936" y="649965"/>
            <a:ext cx="6312893" cy="85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4950" dirty="0" smtClean="0">
                <a:solidFill>
                  <a:schemeClr val="bg1"/>
                </a:solidFill>
                <a:latin typeface="微软雅黑" pitchFamily="34" charset="-122"/>
                <a:ea typeface="微软雅黑" pitchFamily="34" charset="-122"/>
              </a:rPr>
              <a:t>2019</a:t>
            </a:r>
            <a:r>
              <a:rPr lang="zh-CN" altLang="en-US" sz="4950" dirty="0" smtClean="0">
                <a:solidFill>
                  <a:schemeClr val="bg1"/>
                </a:solidFill>
                <a:latin typeface="微软雅黑" pitchFamily="34" charset="-122"/>
                <a:ea typeface="微软雅黑" pitchFamily="34" charset="-122"/>
              </a:rPr>
              <a:t>年预算安排情况</a:t>
            </a:r>
            <a:endParaRPr lang="zh-CN" altLang="en-US" sz="4950" dirty="0">
              <a:solidFill>
                <a:schemeClr val="bg1"/>
              </a:solidFill>
              <a:latin typeface="微软雅黑" pitchFamily="34" charset="-122"/>
              <a:ea typeface="微软雅黑" pitchFamily="34" charset="-122"/>
            </a:endParaRPr>
          </a:p>
        </p:txBody>
      </p:sp>
      <p:sp>
        <p:nvSpPr>
          <p:cNvPr id="19" name="文本框 18"/>
          <p:cNvSpPr txBox="1">
            <a:spLocks noChangeArrowheads="1"/>
          </p:cNvSpPr>
          <p:nvPr/>
        </p:nvSpPr>
        <p:spPr bwMode="auto">
          <a:xfrm>
            <a:off x="3551363" y="2295475"/>
            <a:ext cx="50495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en-US" altLang="zh-CN"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1.2019</a:t>
            </a:r>
            <a:r>
              <a:rPr lang="zh-CN" altLang="zh-CN"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年收</a:t>
            </a:r>
            <a:r>
              <a:rPr lang="zh-CN" alt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支安排</a:t>
            </a:r>
            <a:r>
              <a:rPr lang="zh-CN" altLang="zh-CN"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情况</a:t>
            </a:r>
            <a:endParaRPr lang="zh-CN" alt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itchFamily="34" charset="-122"/>
              <a:ea typeface="微软雅黑" pitchFamily="34" charset="-122"/>
            </a:endParaRPr>
          </a:p>
        </p:txBody>
      </p:sp>
      <p:grpSp>
        <p:nvGrpSpPr>
          <p:cNvPr id="20" name="组合 19"/>
          <p:cNvGrpSpPr/>
          <p:nvPr/>
        </p:nvGrpSpPr>
        <p:grpSpPr>
          <a:xfrm>
            <a:off x="4663040" y="1711931"/>
            <a:ext cx="3636449" cy="583544"/>
            <a:chOff x="2010225" y="4867691"/>
            <a:chExt cx="5421087" cy="869927"/>
          </a:xfrm>
          <a:solidFill>
            <a:schemeClr val="bg1"/>
          </a:solidFill>
        </p:grpSpPr>
        <p:sp>
          <p:nvSpPr>
            <p:cNvPr id="21" name="Freeform 63"/>
            <p:cNvSpPr>
              <a:spLocks/>
            </p:cNvSpPr>
            <p:nvPr/>
          </p:nvSpPr>
          <p:spPr bwMode="auto">
            <a:xfrm>
              <a:off x="5452985" y="5280823"/>
              <a:ext cx="1978327" cy="47023"/>
            </a:xfrm>
            <a:custGeom>
              <a:avLst/>
              <a:gdLst>
                <a:gd name="T0" fmla="*/ 0 w 589"/>
                <a:gd name="T1" fmla="*/ 0 h 14"/>
                <a:gd name="T2" fmla="*/ 589 w 589"/>
                <a:gd name="T3" fmla="*/ 2 h 14"/>
                <a:gd name="T4" fmla="*/ 0 w 589"/>
                <a:gd name="T5" fmla="*/ 14 h 14"/>
                <a:gd name="T6" fmla="*/ 0 w 589"/>
                <a:gd name="T7" fmla="*/ 0 h 14"/>
              </a:gdLst>
              <a:ahLst/>
              <a:cxnLst>
                <a:cxn ang="0">
                  <a:pos x="T0" y="T1"/>
                </a:cxn>
                <a:cxn ang="0">
                  <a:pos x="T2" y="T3"/>
                </a:cxn>
                <a:cxn ang="0">
                  <a:pos x="T4" y="T5"/>
                </a:cxn>
                <a:cxn ang="0">
                  <a:pos x="T6" y="T7"/>
                </a:cxn>
              </a:cxnLst>
              <a:rect l="0" t="0" r="r" b="b"/>
              <a:pathLst>
                <a:path w="589" h="14">
                  <a:moveTo>
                    <a:pt x="0" y="0"/>
                  </a:moveTo>
                  <a:lnTo>
                    <a:pt x="589" y="2"/>
                  </a:lnTo>
                  <a:lnTo>
                    <a:pt x="0" y="14"/>
                  </a:lnTo>
                  <a:lnTo>
                    <a:pt x="0" y="0"/>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2" name="Freeform 64"/>
            <p:cNvSpPr>
              <a:spLocks/>
            </p:cNvSpPr>
            <p:nvPr/>
          </p:nvSpPr>
          <p:spPr bwMode="auto">
            <a:xfrm>
              <a:off x="2010225" y="5270746"/>
              <a:ext cx="1978327" cy="57099"/>
            </a:xfrm>
            <a:custGeom>
              <a:avLst/>
              <a:gdLst>
                <a:gd name="T0" fmla="*/ 589 w 589"/>
                <a:gd name="T1" fmla="*/ 17 h 17"/>
                <a:gd name="T2" fmla="*/ 0 w 589"/>
                <a:gd name="T3" fmla="*/ 0 h 17"/>
                <a:gd name="T4" fmla="*/ 589 w 589"/>
                <a:gd name="T5" fmla="*/ 3 h 17"/>
                <a:gd name="T6" fmla="*/ 589 w 589"/>
                <a:gd name="T7" fmla="*/ 17 h 17"/>
              </a:gdLst>
              <a:ahLst/>
              <a:cxnLst>
                <a:cxn ang="0">
                  <a:pos x="T0" y="T1"/>
                </a:cxn>
                <a:cxn ang="0">
                  <a:pos x="T2" y="T3"/>
                </a:cxn>
                <a:cxn ang="0">
                  <a:pos x="T4" y="T5"/>
                </a:cxn>
                <a:cxn ang="0">
                  <a:pos x="T6" y="T7"/>
                </a:cxn>
              </a:cxnLst>
              <a:rect l="0" t="0" r="r" b="b"/>
              <a:pathLst>
                <a:path w="589" h="17">
                  <a:moveTo>
                    <a:pt x="589" y="17"/>
                  </a:moveTo>
                  <a:lnTo>
                    <a:pt x="0" y="0"/>
                  </a:lnTo>
                  <a:lnTo>
                    <a:pt x="589" y="3"/>
                  </a:lnTo>
                  <a:lnTo>
                    <a:pt x="589" y="17"/>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3" name="Freeform 65"/>
            <p:cNvSpPr>
              <a:spLocks/>
            </p:cNvSpPr>
            <p:nvPr/>
          </p:nvSpPr>
          <p:spPr bwMode="auto">
            <a:xfrm>
              <a:off x="3978476" y="5240517"/>
              <a:ext cx="614659" cy="497101"/>
            </a:xfrm>
            <a:custGeom>
              <a:avLst/>
              <a:gdLst>
                <a:gd name="T0" fmla="*/ 61 w 77"/>
                <a:gd name="T1" fmla="*/ 15 h 62"/>
                <a:gd name="T2" fmla="*/ 28 w 77"/>
                <a:gd name="T3" fmla="*/ 2 h 62"/>
                <a:gd name="T4" fmla="*/ 1 w 77"/>
                <a:gd name="T5" fmla="*/ 24 h 62"/>
                <a:gd name="T6" fmla="*/ 20 w 77"/>
                <a:gd name="T7" fmla="*/ 34 h 62"/>
                <a:gd name="T8" fmla="*/ 48 w 77"/>
                <a:gd name="T9" fmla="*/ 20 h 62"/>
                <a:gd name="T10" fmla="*/ 57 w 77"/>
                <a:gd name="T11" fmla="*/ 13 h 62"/>
                <a:gd name="T12" fmla="*/ 56 w 77"/>
                <a:gd name="T13" fmla="*/ 12 h 62"/>
                <a:gd name="T14" fmla="*/ 20 w 77"/>
                <a:gd name="T15" fmla="*/ 33 h 62"/>
                <a:gd name="T16" fmla="*/ 2 w 77"/>
                <a:gd name="T17" fmla="*/ 23 h 62"/>
                <a:gd name="T18" fmla="*/ 28 w 77"/>
                <a:gd name="T19" fmla="*/ 3 h 62"/>
                <a:gd name="T20" fmla="*/ 60 w 77"/>
                <a:gd name="T21" fmla="*/ 16 h 62"/>
                <a:gd name="T22" fmla="*/ 60 w 77"/>
                <a:gd name="T23" fmla="*/ 49 h 62"/>
                <a:gd name="T24" fmla="*/ 35 w 77"/>
                <a:gd name="T25" fmla="*/ 45 h 62"/>
                <a:gd name="T26" fmla="*/ 61 w 77"/>
                <a:gd name="T27" fmla="*/ 50 h 62"/>
                <a:gd name="T28" fmla="*/ 61 w 77"/>
                <a:gd name="T29" fmla="*/ 1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62">
                  <a:moveTo>
                    <a:pt x="61" y="15"/>
                  </a:moveTo>
                  <a:cubicBezTo>
                    <a:pt x="61" y="15"/>
                    <a:pt x="51" y="1"/>
                    <a:pt x="28" y="2"/>
                  </a:cubicBezTo>
                  <a:cubicBezTo>
                    <a:pt x="28" y="2"/>
                    <a:pt x="1" y="4"/>
                    <a:pt x="1" y="24"/>
                  </a:cubicBezTo>
                  <a:cubicBezTo>
                    <a:pt x="1" y="24"/>
                    <a:pt x="2" y="35"/>
                    <a:pt x="20" y="34"/>
                  </a:cubicBezTo>
                  <a:cubicBezTo>
                    <a:pt x="20" y="34"/>
                    <a:pt x="29" y="34"/>
                    <a:pt x="48" y="20"/>
                  </a:cubicBezTo>
                  <a:cubicBezTo>
                    <a:pt x="48" y="20"/>
                    <a:pt x="52" y="17"/>
                    <a:pt x="57" y="13"/>
                  </a:cubicBezTo>
                  <a:cubicBezTo>
                    <a:pt x="56" y="12"/>
                    <a:pt x="56" y="12"/>
                    <a:pt x="56" y="12"/>
                  </a:cubicBezTo>
                  <a:cubicBezTo>
                    <a:pt x="56" y="12"/>
                    <a:pt x="31" y="33"/>
                    <a:pt x="20" y="33"/>
                  </a:cubicBezTo>
                  <a:cubicBezTo>
                    <a:pt x="20" y="33"/>
                    <a:pt x="3" y="36"/>
                    <a:pt x="2" y="23"/>
                  </a:cubicBezTo>
                  <a:cubicBezTo>
                    <a:pt x="2" y="23"/>
                    <a:pt x="0" y="5"/>
                    <a:pt x="28" y="3"/>
                  </a:cubicBezTo>
                  <a:cubicBezTo>
                    <a:pt x="28" y="3"/>
                    <a:pt x="46" y="0"/>
                    <a:pt x="60" y="16"/>
                  </a:cubicBezTo>
                  <a:cubicBezTo>
                    <a:pt x="60" y="16"/>
                    <a:pt x="76" y="33"/>
                    <a:pt x="60" y="49"/>
                  </a:cubicBezTo>
                  <a:cubicBezTo>
                    <a:pt x="60" y="49"/>
                    <a:pt x="48" y="61"/>
                    <a:pt x="35" y="45"/>
                  </a:cubicBezTo>
                  <a:cubicBezTo>
                    <a:pt x="35" y="45"/>
                    <a:pt x="44" y="62"/>
                    <a:pt x="61" y="50"/>
                  </a:cubicBezTo>
                  <a:cubicBezTo>
                    <a:pt x="61" y="50"/>
                    <a:pt x="77" y="36"/>
                    <a:pt x="61" y="15"/>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4" name="Freeform 66"/>
            <p:cNvSpPr>
              <a:spLocks/>
            </p:cNvSpPr>
            <p:nvPr/>
          </p:nvSpPr>
          <p:spPr bwMode="auto">
            <a:xfrm>
              <a:off x="4441989" y="5264029"/>
              <a:ext cx="191451" cy="70535"/>
            </a:xfrm>
            <a:custGeom>
              <a:avLst/>
              <a:gdLst>
                <a:gd name="T0" fmla="*/ 0 w 24"/>
                <a:gd name="T1" fmla="*/ 8 h 9"/>
                <a:gd name="T2" fmla="*/ 24 w 24"/>
                <a:gd name="T3" fmla="*/ 5 h 9"/>
                <a:gd name="T4" fmla="*/ 1 w 24"/>
                <a:gd name="T5" fmla="*/ 9 h 9"/>
                <a:gd name="T6" fmla="*/ 0 w 24"/>
                <a:gd name="T7" fmla="*/ 8 h 9"/>
              </a:gdLst>
              <a:ahLst/>
              <a:cxnLst>
                <a:cxn ang="0">
                  <a:pos x="T0" y="T1"/>
                </a:cxn>
                <a:cxn ang="0">
                  <a:pos x="T2" y="T3"/>
                </a:cxn>
                <a:cxn ang="0">
                  <a:pos x="T4" y="T5"/>
                </a:cxn>
                <a:cxn ang="0">
                  <a:pos x="T6" y="T7"/>
                </a:cxn>
              </a:cxnLst>
              <a:rect l="0" t="0" r="r" b="b"/>
              <a:pathLst>
                <a:path w="24" h="9">
                  <a:moveTo>
                    <a:pt x="0" y="8"/>
                  </a:moveTo>
                  <a:cubicBezTo>
                    <a:pt x="0" y="8"/>
                    <a:pt x="13" y="0"/>
                    <a:pt x="24" y="5"/>
                  </a:cubicBezTo>
                  <a:cubicBezTo>
                    <a:pt x="24" y="5"/>
                    <a:pt x="14" y="1"/>
                    <a:pt x="1" y="9"/>
                  </a:cubicBezTo>
                  <a:lnTo>
                    <a:pt x="0" y="8"/>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5" name="Freeform 67"/>
            <p:cNvSpPr>
              <a:spLocks/>
            </p:cNvSpPr>
            <p:nvPr/>
          </p:nvSpPr>
          <p:spPr bwMode="auto">
            <a:xfrm>
              <a:off x="4156492" y="5287540"/>
              <a:ext cx="564277" cy="258627"/>
            </a:xfrm>
            <a:custGeom>
              <a:avLst/>
              <a:gdLst>
                <a:gd name="T0" fmla="*/ 0 w 71"/>
                <a:gd name="T1" fmla="*/ 30 h 32"/>
                <a:gd name="T2" fmla="*/ 13 w 71"/>
                <a:gd name="T3" fmla="*/ 26 h 32"/>
                <a:gd name="T4" fmla="*/ 38 w 71"/>
                <a:gd name="T5" fmla="*/ 10 h 32"/>
                <a:gd name="T6" fmla="*/ 64 w 71"/>
                <a:gd name="T7" fmla="*/ 4 h 32"/>
                <a:gd name="T8" fmla="*/ 70 w 71"/>
                <a:gd name="T9" fmla="*/ 13 h 32"/>
                <a:gd name="T10" fmla="*/ 63 w 71"/>
                <a:gd name="T11" fmla="*/ 21 h 32"/>
                <a:gd name="T12" fmla="*/ 55 w 71"/>
                <a:gd name="T13" fmla="*/ 16 h 32"/>
                <a:gd name="T14" fmla="*/ 59 w 71"/>
                <a:gd name="T15" fmla="*/ 20 h 32"/>
                <a:gd name="T16" fmla="*/ 63 w 71"/>
                <a:gd name="T17" fmla="*/ 20 h 32"/>
                <a:gd name="T18" fmla="*/ 70 w 71"/>
                <a:gd name="T19" fmla="*/ 13 h 32"/>
                <a:gd name="T20" fmla="*/ 64 w 71"/>
                <a:gd name="T21" fmla="*/ 5 h 32"/>
                <a:gd name="T22" fmla="*/ 39 w 71"/>
                <a:gd name="T23" fmla="*/ 11 h 32"/>
                <a:gd name="T24" fmla="*/ 14 w 71"/>
                <a:gd name="T25" fmla="*/ 28 h 32"/>
                <a:gd name="T26" fmla="*/ 0 w 71"/>
                <a:gd name="T2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 h="32">
                  <a:moveTo>
                    <a:pt x="0" y="30"/>
                  </a:moveTo>
                  <a:cubicBezTo>
                    <a:pt x="0" y="30"/>
                    <a:pt x="4" y="32"/>
                    <a:pt x="13" y="26"/>
                  </a:cubicBezTo>
                  <a:cubicBezTo>
                    <a:pt x="38" y="10"/>
                    <a:pt x="38" y="10"/>
                    <a:pt x="38" y="10"/>
                  </a:cubicBezTo>
                  <a:cubicBezTo>
                    <a:pt x="38" y="10"/>
                    <a:pt x="55" y="0"/>
                    <a:pt x="64" y="4"/>
                  </a:cubicBezTo>
                  <a:cubicBezTo>
                    <a:pt x="64" y="4"/>
                    <a:pt x="71" y="6"/>
                    <a:pt x="70" y="13"/>
                  </a:cubicBezTo>
                  <a:cubicBezTo>
                    <a:pt x="70" y="13"/>
                    <a:pt x="71" y="20"/>
                    <a:pt x="63" y="21"/>
                  </a:cubicBezTo>
                  <a:cubicBezTo>
                    <a:pt x="63" y="21"/>
                    <a:pt x="55" y="22"/>
                    <a:pt x="55" y="16"/>
                  </a:cubicBezTo>
                  <a:cubicBezTo>
                    <a:pt x="55" y="16"/>
                    <a:pt x="57" y="16"/>
                    <a:pt x="59" y="20"/>
                  </a:cubicBezTo>
                  <a:cubicBezTo>
                    <a:pt x="59" y="20"/>
                    <a:pt x="61" y="21"/>
                    <a:pt x="63" y="20"/>
                  </a:cubicBezTo>
                  <a:cubicBezTo>
                    <a:pt x="63" y="20"/>
                    <a:pt x="70" y="19"/>
                    <a:pt x="70" y="13"/>
                  </a:cubicBezTo>
                  <a:cubicBezTo>
                    <a:pt x="70" y="13"/>
                    <a:pt x="70" y="7"/>
                    <a:pt x="64" y="5"/>
                  </a:cubicBezTo>
                  <a:cubicBezTo>
                    <a:pt x="64" y="5"/>
                    <a:pt x="54" y="1"/>
                    <a:pt x="39" y="11"/>
                  </a:cubicBezTo>
                  <a:cubicBezTo>
                    <a:pt x="39" y="11"/>
                    <a:pt x="18" y="26"/>
                    <a:pt x="14" y="28"/>
                  </a:cubicBezTo>
                  <a:cubicBezTo>
                    <a:pt x="14" y="28"/>
                    <a:pt x="6" y="32"/>
                    <a:pt x="0" y="30"/>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6" name="Freeform 68"/>
            <p:cNvSpPr>
              <a:spLocks/>
            </p:cNvSpPr>
            <p:nvPr/>
          </p:nvSpPr>
          <p:spPr bwMode="auto">
            <a:xfrm>
              <a:off x="4616646" y="5455480"/>
              <a:ext cx="10076" cy="33588"/>
            </a:xfrm>
            <a:custGeom>
              <a:avLst/>
              <a:gdLst>
                <a:gd name="T0" fmla="*/ 0 w 1"/>
                <a:gd name="T1" fmla="*/ 0 h 4"/>
                <a:gd name="T2" fmla="*/ 1 w 1"/>
                <a:gd name="T3" fmla="*/ 0 h 4"/>
                <a:gd name="T4" fmla="*/ 0 w 1"/>
                <a:gd name="T5" fmla="*/ 4 h 4"/>
                <a:gd name="T6" fmla="*/ 0 w 1"/>
                <a:gd name="T7" fmla="*/ 0 h 4"/>
              </a:gdLst>
              <a:ahLst/>
              <a:cxnLst>
                <a:cxn ang="0">
                  <a:pos x="T0" y="T1"/>
                </a:cxn>
                <a:cxn ang="0">
                  <a:pos x="T2" y="T3"/>
                </a:cxn>
                <a:cxn ang="0">
                  <a:pos x="T4" y="T5"/>
                </a:cxn>
                <a:cxn ang="0">
                  <a:pos x="T6" y="T7"/>
                </a:cxn>
              </a:cxnLst>
              <a:rect l="0" t="0" r="r" b="b"/>
              <a:pathLst>
                <a:path w="1" h="4">
                  <a:moveTo>
                    <a:pt x="0" y="0"/>
                  </a:moveTo>
                  <a:cubicBezTo>
                    <a:pt x="1" y="0"/>
                    <a:pt x="1" y="0"/>
                    <a:pt x="1" y="0"/>
                  </a:cubicBezTo>
                  <a:cubicBezTo>
                    <a:pt x="1" y="0"/>
                    <a:pt x="1" y="2"/>
                    <a:pt x="0" y="4"/>
                  </a:cubicBezTo>
                  <a:cubicBezTo>
                    <a:pt x="0" y="4"/>
                    <a:pt x="1" y="1"/>
                    <a:pt x="0" y="0"/>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7" name="Freeform 69"/>
            <p:cNvSpPr>
              <a:spLocks/>
            </p:cNvSpPr>
            <p:nvPr/>
          </p:nvSpPr>
          <p:spPr bwMode="auto">
            <a:xfrm>
              <a:off x="3988552" y="4867691"/>
              <a:ext cx="604582" cy="490383"/>
            </a:xfrm>
            <a:custGeom>
              <a:avLst/>
              <a:gdLst>
                <a:gd name="T0" fmla="*/ 61 w 76"/>
                <a:gd name="T1" fmla="*/ 46 h 61"/>
                <a:gd name="T2" fmla="*/ 29 w 76"/>
                <a:gd name="T3" fmla="*/ 61 h 61"/>
                <a:gd name="T4" fmla="*/ 1 w 76"/>
                <a:gd name="T5" fmla="*/ 41 h 61"/>
                <a:gd name="T6" fmla="*/ 19 w 76"/>
                <a:gd name="T7" fmla="*/ 29 h 61"/>
                <a:gd name="T8" fmla="*/ 47 w 76"/>
                <a:gd name="T9" fmla="*/ 41 h 61"/>
                <a:gd name="T10" fmla="*/ 57 w 76"/>
                <a:gd name="T11" fmla="*/ 47 h 61"/>
                <a:gd name="T12" fmla="*/ 57 w 76"/>
                <a:gd name="T13" fmla="*/ 49 h 61"/>
                <a:gd name="T14" fmla="*/ 19 w 76"/>
                <a:gd name="T15" fmla="*/ 30 h 61"/>
                <a:gd name="T16" fmla="*/ 2 w 76"/>
                <a:gd name="T17" fmla="*/ 41 h 61"/>
                <a:gd name="T18" fmla="*/ 29 w 76"/>
                <a:gd name="T19" fmla="*/ 59 h 61"/>
                <a:gd name="T20" fmla="*/ 60 w 76"/>
                <a:gd name="T21" fmla="*/ 45 h 61"/>
                <a:gd name="T22" fmla="*/ 57 w 76"/>
                <a:gd name="T23" fmla="*/ 12 h 61"/>
                <a:gd name="T24" fmla="*/ 33 w 76"/>
                <a:gd name="T25" fmla="*/ 18 h 61"/>
                <a:gd name="T26" fmla="*/ 58 w 76"/>
                <a:gd name="T27" fmla="*/ 11 h 61"/>
                <a:gd name="T28" fmla="*/ 61 w 76"/>
                <a:gd name="T29"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61">
                  <a:moveTo>
                    <a:pt x="61" y="46"/>
                  </a:moveTo>
                  <a:cubicBezTo>
                    <a:pt x="61" y="46"/>
                    <a:pt x="52" y="60"/>
                    <a:pt x="29" y="61"/>
                  </a:cubicBezTo>
                  <a:cubicBezTo>
                    <a:pt x="29" y="61"/>
                    <a:pt x="2" y="61"/>
                    <a:pt x="1" y="41"/>
                  </a:cubicBezTo>
                  <a:cubicBezTo>
                    <a:pt x="1" y="41"/>
                    <a:pt x="1" y="29"/>
                    <a:pt x="19" y="29"/>
                  </a:cubicBezTo>
                  <a:cubicBezTo>
                    <a:pt x="19" y="29"/>
                    <a:pt x="28" y="28"/>
                    <a:pt x="47" y="41"/>
                  </a:cubicBezTo>
                  <a:cubicBezTo>
                    <a:pt x="47" y="41"/>
                    <a:pt x="52" y="44"/>
                    <a:pt x="57" y="47"/>
                  </a:cubicBezTo>
                  <a:cubicBezTo>
                    <a:pt x="57" y="49"/>
                    <a:pt x="57" y="49"/>
                    <a:pt x="57" y="49"/>
                  </a:cubicBezTo>
                  <a:cubicBezTo>
                    <a:pt x="57" y="49"/>
                    <a:pt x="30" y="30"/>
                    <a:pt x="19" y="30"/>
                  </a:cubicBezTo>
                  <a:cubicBezTo>
                    <a:pt x="19" y="30"/>
                    <a:pt x="2" y="29"/>
                    <a:pt x="2" y="41"/>
                  </a:cubicBezTo>
                  <a:cubicBezTo>
                    <a:pt x="2" y="41"/>
                    <a:pt x="0" y="59"/>
                    <a:pt x="29" y="59"/>
                  </a:cubicBezTo>
                  <a:cubicBezTo>
                    <a:pt x="29" y="59"/>
                    <a:pt x="47" y="61"/>
                    <a:pt x="60" y="45"/>
                  </a:cubicBezTo>
                  <a:cubicBezTo>
                    <a:pt x="60" y="45"/>
                    <a:pt x="75" y="27"/>
                    <a:pt x="57" y="12"/>
                  </a:cubicBezTo>
                  <a:cubicBezTo>
                    <a:pt x="57" y="12"/>
                    <a:pt x="45" y="0"/>
                    <a:pt x="33" y="18"/>
                  </a:cubicBezTo>
                  <a:cubicBezTo>
                    <a:pt x="33" y="18"/>
                    <a:pt x="41" y="0"/>
                    <a:pt x="58" y="11"/>
                  </a:cubicBezTo>
                  <a:cubicBezTo>
                    <a:pt x="58" y="11"/>
                    <a:pt x="76" y="24"/>
                    <a:pt x="61" y="46"/>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8" name="Freeform 70"/>
            <p:cNvSpPr>
              <a:spLocks/>
            </p:cNvSpPr>
            <p:nvPr/>
          </p:nvSpPr>
          <p:spPr bwMode="auto">
            <a:xfrm>
              <a:off x="4458783" y="5264029"/>
              <a:ext cx="181375" cy="63817"/>
            </a:xfrm>
            <a:custGeom>
              <a:avLst/>
              <a:gdLst>
                <a:gd name="T0" fmla="*/ 0 w 23"/>
                <a:gd name="T1" fmla="*/ 1 h 8"/>
                <a:gd name="T2" fmla="*/ 23 w 23"/>
                <a:gd name="T3" fmla="*/ 2 h 8"/>
                <a:gd name="T4" fmla="*/ 0 w 23"/>
                <a:gd name="T5" fmla="*/ 0 h 8"/>
                <a:gd name="T6" fmla="*/ 0 w 23"/>
                <a:gd name="T7" fmla="*/ 1 h 8"/>
              </a:gdLst>
              <a:ahLst/>
              <a:cxnLst>
                <a:cxn ang="0">
                  <a:pos x="T0" y="T1"/>
                </a:cxn>
                <a:cxn ang="0">
                  <a:pos x="T2" y="T3"/>
                </a:cxn>
                <a:cxn ang="0">
                  <a:pos x="T4" y="T5"/>
                </a:cxn>
                <a:cxn ang="0">
                  <a:pos x="T6" y="T7"/>
                </a:cxn>
              </a:cxnLst>
              <a:rect l="0" t="0" r="r" b="b"/>
              <a:pathLst>
                <a:path w="23" h="8">
                  <a:moveTo>
                    <a:pt x="0" y="1"/>
                  </a:moveTo>
                  <a:cubicBezTo>
                    <a:pt x="0" y="1"/>
                    <a:pt x="13" y="8"/>
                    <a:pt x="23" y="2"/>
                  </a:cubicBezTo>
                  <a:cubicBezTo>
                    <a:pt x="23" y="2"/>
                    <a:pt x="14" y="7"/>
                    <a:pt x="0" y="0"/>
                  </a:cubicBezTo>
                  <a:lnTo>
                    <a:pt x="0" y="1"/>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29" name="Freeform 71"/>
            <p:cNvSpPr>
              <a:spLocks/>
            </p:cNvSpPr>
            <p:nvPr/>
          </p:nvSpPr>
          <p:spPr bwMode="auto">
            <a:xfrm>
              <a:off x="4156492" y="5062501"/>
              <a:ext cx="570994" cy="241833"/>
            </a:xfrm>
            <a:custGeom>
              <a:avLst/>
              <a:gdLst>
                <a:gd name="T0" fmla="*/ 0 w 72"/>
                <a:gd name="T1" fmla="*/ 3 h 30"/>
                <a:gd name="T2" fmla="*/ 13 w 72"/>
                <a:gd name="T3" fmla="*/ 6 h 30"/>
                <a:gd name="T4" fmla="*/ 39 w 72"/>
                <a:gd name="T5" fmla="*/ 21 h 30"/>
                <a:gd name="T6" fmla="*/ 66 w 72"/>
                <a:gd name="T7" fmla="*/ 25 h 30"/>
                <a:gd name="T8" fmla="*/ 71 w 72"/>
                <a:gd name="T9" fmla="*/ 16 h 30"/>
                <a:gd name="T10" fmla="*/ 63 w 72"/>
                <a:gd name="T11" fmla="*/ 8 h 30"/>
                <a:gd name="T12" fmla="*/ 55 w 72"/>
                <a:gd name="T13" fmla="*/ 14 h 30"/>
                <a:gd name="T14" fmla="*/ 59 w 72"/>
                <a:gd name="T15" fmla="*/ 9 h 30"/>
                <a:gd name="T16" fmla="*/ 63 w 72"/>
                <a:gd name="T17" fmla="*/ 9 h 30"/>
                <a:gd name="T18" fmla="*/ 70 w 72"/>
                <a:gd name="T19" fmla="*/ 16 h 30"/>
                <a:gd name="T20" fmla="*/ 65 w 72"/>
                <a:gd name="T21" fmla="*/ 24 h 30"/>
                <a:gd name="T22" fmla="*/ 39 w 72"/>
                <a:gd name="T23" fmla="*/ 19 h 30"/>
                <a:gd name="T24" fmla="*/ 14 w 72"/>
                <a:gd name="T25" fmla="*/ 5 h 30"/>
                <a:gd name="T26" fmla="*/ 0 w 72"/>
                <a:gd name="T27" fmla="*/ 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30">
                  <a:moveTo>
                    <a:pt x="0" y="3"/>
                  </a:moveTo>
                  <a:cubicBezTo>
                    <a:pt x="0" y="3"/>
                    <a:pt x="4" y="1"/>
                    <a:pt x="13" y="6"/>
                  </a:cubicBezTo>
                  <a:cubicBezTo>
                    <a:pt x="39" y="21"/>
                    <a:pt x="39" y="21"/>
                    <a:pt x="39" y="21"/>
                  </a:cubicBezTo>
                  <a:cubicBezTo>
                    <a:pt x="39" y="21"/>
                    <a:pt x="56" y="30"/>
                    <a:pt x="66" y="25"/>
                  </a:cubicBezTo>
                  <a:cubicBezTo>
                    <a:pt x="66" y="25"/>
                    <a:pt x="72" y="22"/>
                    <a:pt x="71" y="16"/>
                  </a:cubicBezTo>
                  <a:cubicBezTo>
                    <a:pt x="71" y="16"/>
                    <a:pt x="71" y="9"/>
                    <a:pt x="63" y="8"/>
                  </a:cubicBezTo>
                  <a:cubicBezTo>
                    <a:pt x="63" y="8"/>
                    <a:pt x="55" y="8"/>
                    <a:pt x="55" y="14"/>
                  </a:cubicBezTo>
                  <a:cubicBezTo>
                    <a:pt x="55" y="14"/>
                    <a:pt x="58" y="13"/>
                    <a:pt x="59" y="9"/>
                  </a:cubicBezTo>
                  <a:cubicBezTo>
                    <a:pt x="59" y="9"/>
                    <a:pt x="61" y="8"/>
                    <a:pt x="63" y="9"/>
                  </a:cubicBezTo>
                  <a:cubicBezTo>
                    <a:pt x="63" y="9"/>
                    <a:pt x="70" y="9"/>
                    <a:pt x="70" y="16"/>
                  </a:cubicBezTo>
                  <a:cubicBezTo>
                    <a:pt x="70" y="16"/>
                    <a:pt x="71" y="21"/>
                    <a:pt x="65" y="24"/>
                  </a:cubicBezTo>
                  <a:cubicBezTo>
                    <a:pt x="65" y="24"/>
                    <a:pt x="55" y="29"/>
                    <a:pt x="39" y="19"/>
                  </a:cubicBezTo>
                  <a:cubicBezTo>
                    <a:pt x="39" y="19"/>
                    <a:pt x="17" y="6"/>
                    <a:pt x="14" y="5"/>
                  </a:cubicBezTo>
                  <a:cubicBezTo>
                    <a:pt x="14" y="5"/>
                    <a:pt x="5" y="0"/>
                    <a:pt x="0" y="3"/>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0" name="Freeform 72"/>
            <p:cNvSpPr>
              <a:spLocks/>
            </p:cNvSpPr>
            <p:nvPr/>
          </p:nvSpPr>
          <p:spPr bwMode="auto">
            <a:xfrm>
              <a:off x="4616646" y="5092730"/>
              <a:ext cx="10076" cy="40305"/>
            </a:xfrm>
            <a:custGeom>
              <a:avLst/>
              <a:gdLst>
                <a:gd name="T0" fmla="*/ 1 w 1"/>
                <a:gd name="T1" fmla="*/ 5 h 5"/>
                <a:gd name="T2" fmla="*/ 1 w 1"/>
                <a:gd name="T3" fmla="*/ 4 h 5"/>
                <a:gd name="T4" fmla="*/ 0 w 1"/>
                <a:gd name="T5" fmla="*/ 0 h 5"/>
                <a:gd name="T6" fmla="*/ 1 w 1"/>
                <a:gd name="T7" fmla="*/ 5 h 5"/>
              </a:gdLst>
              <a:ahLst/>
              <a:cxnLst>
                <a:cxn ang="0">
                  <a:pos x="T0" y="T1"/>
                </a:cxn>
                <a:cxn ang="0">
                  <a:pos x="T2" y="T3"/>
                </a:cxn>
                <a:cxn ang="0">
                  <a:pos x="T4" y="T5"/>
                </a:cxn>
                <a:cxn ang="0">
                  <a:pos x="T6" y="T7"/>
                </a:cxn>
              </a:cxnLst>
              <a:rect l="0" t="0" r="r" b="b"/>
              <a:pathLst>
                <a:path w="1" h="5">
                  <a:moveTo>
                    <a:pt x="1" y="5"/>
                  </a:moveTo>
                  <a:cubicBezTo>
                    <a:pt x="1" y="4"/>
                    <a:pt x="1" y="4"/>
                    <a:pt x="1" y="4"/>
                  </a:cubicBezTo>
                  <a:cubicBezTo>
                    <a:pt x="1" y="4"/>
                    <a:pt x="1" y="2"/>
                    <a:pt x="0" y="0"/>
                  </a:cubicBezTo>
                  <a:cubicBezTo>
                    <a:pt x="0" y="0"/>
                    <a:pt x="1" y="3"/>
                    <a:pt x="1" y="5"/>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1" name="Freeform 73"/>
            <p:cNvSpPr>
              <a:spLocks/>
            </p:cNvSpPr>
            <p:nvPr/>
          </p:nvSpPr>
          <p:spPr bwMode="auto">
            <a:xfrm>
              <a:off x="4831609" y="5247235"/>
              <a:ext cx="621376" cy="490383"/>
            </a:xfrm>
            <a:custGeom>
              <a:avLst/>
              <a:gdLst>
                <a:gd name="T0" fmla="*/ 16 w 78"/>
                <a:gd name="T1" fmla="*/ 13 h 61"/>
                <a:gd name="T2" fmla="*/ 50 w 78"/>
                <a:gd name="T3" fmla="*/ 1 h 61"/>
                <a:gd name="T4" fmla="*/ 76 w 78"/>
                <a:gd name="T5" fmla="*/ 24 h 61"/>
                <a:gd name="T6" fmla="*/ 57 w 78"/>
                <a:gd name="T7" fmla="*/ 34 h 61"/>
                <a:gd name="T8" fmla="*/ 30 w 78"/>
                <a:gd name="T9" fmla="*/ 19 h 61"/>
                <a:gd name="T10" fmla="*/ 20 w 78"/>
                <a:gd name="T11" fmla="*/ 12 h 61"/>
                <a:gd name="T12" fmla="*/ 21 w 78"/>
                <a:gd name="T13" fmla="*/ 11 h 61"/>
                <a:gd name="T14" fmla="*/ 57 w 78"/>
                <a:gd name="T15" fmla="*/ 33 h 61"/>
                <a:gd name="T16" fmla="*/ 75 w 78"/>
                <a:gd name="T17" fmla="*/ 23 h 61"/>
                <a:gd name="T18" fmla="*/ 50 w 78"/>
                <a:gd name="T19" fmla="*/ 3 h 61"/>
                <a:gd name="T20" fmla="*/ 17 w 78"/>
                <a:gd name="T21" fmla="*/ 14 h 61"/>
                <a:gd name="T22" fmla="*/ 17 w 78"/>
                <a:gd name="T23" fmla="*/ 47 h 61"/>
                <a:gd name="T24" fmla="*/ 42 w 78"/>
                <a:gd name="T25" fmla="*/ 44 h 61"/>
                <a:gd name="T26" fmla="*/ 16 w 78"/>
                <a:gd name="T27" fmla="*/ 48 h 61"/>
                <a:gd name="T28" fmla="*/ 16 w 78"/>
                <a:gd name="T29" fmla="*/ 1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8" h="61">
                  <a:moveTo>
                    <a:pt x="16" y="13"/>
                  </a:moveTo>
                  <a:cubicBezTo>
                    <a:pt x="16" y="13"/>
                    <a:pt x="27" y="0"/>
                    <a:pt x="50" y="1"/>
                  </a:cubicBezTo>
                  <a:cubicBezTo>
                    <a:pt x="50" y="1"/>
                    <a:pt x="77" y="4"/>
                    <a:pt x="76" y="24"/>
                  </a:cubicBezTo>
                  <a:cubicBezTo>
                    <a:pt x="76" y="24"/>
                    <a:pt x="75" y="35"/>
                    <a:pt x="57" y="34"/>
                  </a:cubicBezTo>
                  <a:cubicBezTo>
                    <a:pt x="57" y="34"/>
                    <a:pt x="48" y="34"/>
                    <a:pt x="30" y="19"/>
                  </a:cubicBezTo>
                  <a:cubicBezTo>
                    <a:pt x="30" y="19"/>
                    <a:pt x="25" y="16"/>
                    <a:pt x="20" y="12"/>
                  </a:cubicBezTo>
                  <a:cubicBezTo>
                    <a:pt x="21" y="11"/>
                    <a:pt x="21" y="11"/>
                    <a:pt x="21" y="11"/>
                  </a:cubicBezTo>
                  <a:cubicBezTo>
                    <a:pt x="21" y="11"/>
                    <a:pt x="46" y="32"/>
                    <a:pt x="57" y="33"/>
                  </a:cubicBezTo>
                  <a:cubicBezTo>
                    <a:pt x="57" y="33"/>
                    <a:pt x="74" y="35"/>
                    <a:pt x="75" y="23"/>
                  </a:cubicBezTo>
                  <a:cubicBezTo>
                    <a:pt x="75" y="23"/>
                    <a:pt x="78" y="5"/>
                    <a:pt x="50" y="3"/>
                  </a:cubicBezTo>
                  <a:cubicBezTo>
                    <a:pt x="50" y="3"/>
                    <a:pt x="32" y="0"/>
                    <a:pt x="17" y="14"/>
                  </a:cubicBezTo>
                  <a:cubicBezTo>
                    <a:pt x="17" y="14"/>
                    <a:pt x="1" y="31"/>
                    <a:pt x="17" y="47"/>
                  </a:cubicBezTo>
                  <a:cubicBezTo>
                    <a:pt x="17" y="47"/>
                    <a:pt x="29" y="60"/>
                    <a:pt x="42" y="44"/>
                  </a:cubicBezTo>
                  <a:cubicBezTo>
                    <a:pt x="42" y="44"/>
                    <a:pt x="33" y="61"/>
                    <a:pt x="16" y="48"/>
                  </a:cubicBezTo>
                  <a:cubicBezTo>
                    <a:pt x="16" y="48"/>
                    <a:pt x="0" y="34"/>
                    <a:pt x="16" y="13"/>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74"/>
            <p:cNvSpPr>
              <a:spLocks/>
            </p:cNvSpPr>
            <p:nvPr/>
          </p:nvSpPr>
          <p:spPr bwMode="auto">
            <a:xfrm>
              <a:off x="4801379" y="5253952"/>
              <a:ext cx="181375" cy="80611"/>
            </a:xfrm>
            <a:custGeom>
              <a:avLst/>
              <a:gdLst>
                <a:gd name="T0" fmla="*/ 23 w 23"/>
                <a:gd name="T1" fmla="*/ 9 h 10"/>
                <a:gd name="T2" fmla="*/ 0 w 23"/>
                <a:gd name="T3" fmla="*/ 5 h 10"/>
                <a:gd name="T4" fmla="*/ 22 w 23"/>
                <a:gd name="T5" fmla="*/ 10 h 10"/>
                <a:gd name="T6" fmla="*/ 23 w 23"/>
                <a:gd name="T7" fmla="*/ 9 h 10"/>
              </a:gdLst>
              <a:ahLst/>
              <a:cxnLst>
                <a:cxn ang="0">
                  <a:pos x="T0" y="T1"/>
                </a:cxn>
                <a:cxn ang="0">
                  <a:pos x="T2" y="T3"/>
                </a:cxn>
                <a:cxn ang="0">
                  <a:pos x="T4" y="T5"/>
                </a:cxn>
                <a:cxn ang="0">
                  <a:pos x="T6" y="T7"/>
                </a:cxn>
              </a:cxnLst>
              <a:rect l="0" t="0" r="r" b="b"/>
              <a:pathLst>
                <a:path w="23" h="10">
                  <a:moveTo>
                    <a:pt x="23" y="9"/>
                  </a:moveTo>
                  <a:cubicBezTo>
                    <a:pt x="23" y="9"/>
                    <a:pt x="11" y="0"/>
                    <a:pt x="0" y="5"/>
                  </a:cubicBezTo>
                  <a:cubicBezTo>
                    <a:pt x="0" y="5"/>
                    <a:pt x="10" y="1"/>
                    <a:pt x="22" y="10"/>
                  </a:cubicBezTo>
                  <a:lnTo>
                    <a:pt x="23" y="9"/>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3" name="Freeform 75"/>
            <p:cNvSpPr>
              <a:spLocks/>
            </p:cNvSpPr>
            <p:nvPr/>
          </p:nvSpPr>
          <p:spPr bwMode="auto">
            <a:xfrm>
              <a:off x="4703975" y="5280823"/>
              <a:ext cx="567636" cy="272062"/>
            </a:xfrm>
            <a:custGeom>
              <a:avLst/>
              <a:gdLst>
                <a:gd name="T0" fmla="*/ 71 w 71"/>
                <a:gd name="T1" fmla="*/ 32 h 34"/>
                <a:gd name="T2" fmla="*/ 58 w 71"/>
                <a:gd name="T3" fmla="*/ 28 h 34"/>
                <a:gd name="T4" fmla="*/ 33 w 71"/>
                <a:gd name="T5" fmla="*/ 10 h 34"/>
                <a:gd name="T6" fmla="*/ 7 w 71"/>
                <a:gd name="T7" fmla="*/ 4 h 34"/>
                <a:gd name="T8" fmla="*/ 1 w 71"/>
                <a:gd name="T9" fmla="*/ 13 h 34"/>
                <a:gd name="T10" fmla="*/ 8 w 71"/>
                <a:gd name="T11" fmla="*/ 21 h 34"/>
                <a:gd name="T12" fmla="*/ 17 w 71"/>
                <a:gd name="T13" fmla="*/ 16 h 34"/>
                <a:gd name="T14" fmla="*/ 12 w 71"/>
                <a:gd name="T15" fmla="*/ 20 h 34"/>
                <a:gd name="T16" fmla="*/ 8 w 71"/>
                <a:gd name="T17" fmla="*/ 21 h 34"/>
                <a:gd name="T18" fmla="*/ 2 w 71"/>
                <a:gd name="T19" fmla="*/ 13 h 34"/>
                <a:gd name="T20" fmla="*/ 8 w 71"/>
                <a:gd name="T21" fmla="*/ 5 h 34"/>
                <a:gd name="T22" fmla="*/ 33 w 71"/>
                <a:gd name="T23" fmla="*/ 12 h 34"/>
                <a:gd name="T24" fmla="*/ 57 w 71"/>
                <a:gd name="T25" fmla="*/ 29 h 34"/>
                <a:gd name="T26" fmla="*/ 71 w 71"/>
                <a:gd name="T27"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1" h="34">
                  <a:moveTo>
                    <a:pt x="71" y="32"/>
                  </a:moveTo>
                  <a:cubicBezTo>
                    <a:pt x="71" y="32"/>
                    <a:pt x="67" y="33"/>
                    <a:pt x="58" y="28"/>
                  </a:cubicBezTo>
                  <a:cubicBezTo>
                    <a:pt x="33" y="10"/>
                    <a:pt x="33" y="10"/>
                    <a:pt x="33" y="10"/>
                  </a:cubicBezTo>
                  <a:cubicBezTo>
                    <a:pt x="33" y="10"/>
                    <a:pt x="17" y="0"/>
                    <a:pt x="7" y="4"/>
                  </a:cubicBezTo>
                  <a:cubicBezTo>
                    <a:pt x="7" y="4"/>
                    <a:pt x="1" y="6"/>
                    <a:pt x="1" y="13"/>
                  </a:cubicBezTo>
                  <a:cubicBezTo>
                    <a:pt x="1" y="13"/>
                    <a:pt x="0" y="20"/>
                    <a:pt x="8" y="21"/>
                  </a:cubicBezTo>
                  <a:cubicBezTo>
                    <a:pt x="8" y="21"/>
                    <a:pt x="16" y="22"/>
                    <a:pt x="17" y="16"/>
                  </a:cubicBezTo>
                  <a:cubicBezTo>
                    <a:pt x="17" y="16"/>
                    <a:pt x="14" y="16"/>
                    <a:pt x="12" y="20"/>
                  </a:cubicBezTo>
                  <a:cubicBezTo>
                    <a:pt x="12" y="20"/>
                    <a:pt x="10" y="21"/>
                    <a:pt x="8" y="21"/>
                  </a:cubicBezTo>
                  <a:cubicBezTo>
                    <a:pt x="8" y="21"/>
                    <a:pt x="1" y="19"/>
                    <a:pt x="2" y="13"/>
                  </a:cubicBezTo>
                  <a:cubicBezTo>
                    <a:pt x="2" y="13"/>
                    <a:pt x="2" y="8"/>
                    <a:pt x="8" y="5"/>
                  </a:cubicBezTo>
                  <a:cubicBezTo>
                    <a:pt x="8" y="5"/>
                    <a:pt x="18" y="1"/>
                    <a:pt x="33" y="12"/>
                  </a:cubicBezTo>
                  <a:cubicBezTo>
                    <a:pt x="33" y="12"/>
                    <a:pt x="54" y="27"/>
                    <a:pt x="57" y="29"/>
                  </a:cubicBezTo>
                  <a:cubicBezTo>
                    <a:pt x="57" y="29"/>
                    <a:pt x="65" y="34"/>
                    <a:pt x="71" y="32"/>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4" name="Freeform 76"/>
            <p:cNvSpPr>
              <a:spLocks/>
            </p:cNvSpPr>
            <p:nvPr/>
          </p:nvSpPr>
          <p:spPr bwMode="auto">
            <a:xfrm>
              <a:off x="4801379" y="5448762"/>
              <a:ext cx="16794" cy="30229"/>
            </a:xfrm>
            <a:custGeom>
              <a:avLst/>
              <a:gdLst>
                <a:gd name="T0" fmla="*/ 1 w 2"/>
                <a:gd name="T1" fmla="*/ 0 h 4"/>
                <a:gd name="T2" fmla="*/ 0 w 2"/>
                <a:gd name="T3" fmla="*/ 0 h 4"/>
                <a:gd name="T4" fmla="*/ 2 w 2"/>
                <a:gd name="T5" fmla="*/ 4 h 4"/>
                <a:gd name="T6" fmla="*/ 1 w 2"/>
                <a:gd name="T7" fmla="*/ 0 h 4"/>
              </a:gdLst>
              <a:ahLst/>
              <a:cxnLst>
                <a:cxn ang="0">
                  <a:pos x="T0" y="T1"/>
                </a:cxn>
                <a:cxn ang="0">
                  <a:pos x="T2" y="T3"/>
                </a:cxn>
                <a:cxn ang="0">
                  <a:pos x="T4" y="T5"/>
                </a:cxn>
                <a:cxn ang="0">
                  <a:pos x="T6" y="T7"/>
                </a:cxn>
              </a:cxnLst>
              <a:rect l="0" t="0" r="r" b="b"/>
              <a:pathLst>
                <a:path w="2" h="4">
                  <a:moveTo>
                    <a:pt x="1" y="0"/>
                  </a:moveTo>
                  <a:cubicBezTo>
                    <a:pt x="0" y="0"/>
                    <a:pt x="0" y="0"/>
                    <a:pt x="0" y="0"/>
                  </a:cubicBezTo>
                  <a:cubicBezTo>
                    <a:pt x="0" y="0"/>
                    <a:pt x="0" y="3"/>
                    <a:pt x="2" y="4"/>
                  </a:cubicBezTo>
                  <a:cubicBezTo>
                    <a:pt x="2" y="4"/>
                    <a:pt x="0" y="1"/>
                    <a:pt x="1" y="0"/>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5" name="Freeform 77"/>
            <p:cNvSpPr>
              <a:spLocks/>
            </p:cNvSpPr>
            <p:nvPr/>
          </p:nvSpPr>
          <p:spPr bwMode="auto">
            <a:xfrm>
              <a:off x="4848403" y="4867691"/>
              <a:ext cx="597865" cy="500460"/>
            </a:xfrm>
            <a:custGeom>
              <a:avLst/>
              <a:gdLst>
                <a:gd name="T0" fmla="*/ 14 w 75"/>
                <a:gd name="T1" fmla="*/ 45 h 62"/>
                <a:gd name="T2" fmla="*/ 46 w 75"/>
                <a:gd name="T3" fmla="*/ 61 h 62"/>
                <a:gd name="T4" fmla="*/ 74 w 75"/>
                <a:gd name="T5" fmla="*/ 42 h 62"/>
                <a:gd name="T6" fmla="*/ 57 w 75"/>
                <a:gd name="T7" fmla="*/ 29 h 62"/>
                <a:gd name="T8" fmla="*/ 28 w 75"/>
                <a:gd name="T9" fmla="*/ 41 h 62"/>
                <a:gd name="T10" fmla="*/ 18 w 75"/>
                <a:gd name="T11" fmla="*/ 47 h 62"/>
                <a:gd name="T12" fmla="*/ 18 w 75"/>
                <a:gd name="T13" fmla="*/ 48 h 62"/>
                <a:gd name="T14" fmla="*/ 57 w 75"/>
                <a:gd name="T15" fmla="*/ 30 h 62"/>
                <a:gd name="T16" fmla="*/ 73 w 75"/>
                <a:gd name="T17" fmla="*/ 42 h 62"/>
                <a:gd name="T18" fmla="*/ 46 w 75"/>
                <a:gd name="T19" fmla="*/ 59 h 62"/>
                <a:gd name="T20" fmla="*/ 15 w 75"/>
                <a:gd name="T21" fmla="*/ 45 h 62"/>
                <a:gd name="T22" fmla="*/ 18 w 75"/>
                <a:gd name="T23" fmla="*/ 12 h 62"/>
                <a:gd name="T24" fmla="*/ 42 w 75"/>
                <a:gd name="T25" fmla="*/ 18 h 62"/>
                <a:gd name="T26" fmla="*/ 17 w 75"/>
                <a:gd name="T27" fmla="*/ 11 h 62"/>
                <a:gd name="T28" fmla="*/ 14 w 75"/>
                <a:gd name="T29" fmla="*/ 4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5" h="62">
                  <a:moveTo>
                    <a:pt x="14" y="45"/>
                  </a:moveTo>
                  <a:cubicBezTo>
                    <a:pt x="14" y="45"/>
                    <a:pt x="23" y="60"/>
                    <a:pt x="46" y="61"/>
                  </a:cubicBezTo>
                  <a:cubicBezTo>
                    <a:pt x="46" y="61"/>
                    <a:pt x="73" y="62"/>
                    <a:pt x="74" y="42"/>
                  </a:cubicBezTo>
                  <a:cubicBezTo>
                    <a:pt x="74" y="42"/>
                    <a:pt x="75" y="30"/>
                    <a:pt x="57" y="29"/>
                  </a:cubicBezTo>
                  <a:cubicBezTo>
                    <a:pt x="57" y="29"/>
                    <a:pt x="47" y="28"/>
                    <a:pt x="28" y="41"/>
                  </a:cubicBezTo>
                  <a:cubicBezTo>
                    <a:pt x="28" y="41"/>
                    <a:pt x="23" y="44"/>
                    <a:pt x="18" y="47"/>
                  </a:cubicBezTo>
                  <a:cubicBezTo>
                    <a:pt x="18" y="48"/>
                    <a:pt x="18" y="48"/>
                    <a:pt x="18" y="48"/>
                  </a:cubicBezTo>
                  <a:cubicBezTo>
                    <a:pt x="18" y="48"/>
                    <a:pt x="45" y="30"/>
                    <a:pt x="57" y="30"/>
                  </a:cubicBezTo>
                  <a:cubicBezTo>
                    <a:pt x="57" y="30"/>
                    <a:pt x="73" y="30"/>
                    <a:pt x="73" y="42"/>
                  </a:cubicBezTo>
                  <a:cubicBezTo>
                    <a:pt x="73" y="42"/>
                    <a:pt x="75" y="60"/>
                    <a:pt x="46" y="59"/>
                  </a:cubicBezTo>
                  <a:cubicBezTo>
                    <a:pt x="46" y="59"/>
                    <a:pt x="28" y="61"/>
                    <a:pt x="15" y="45"/>
                  </a:cubicBezTo>
                  <a:cubicBezTo>
                    <a:pt x="15" y="45"/>
                    <a:pt x="1" y="26"/>
                    <a:pt x="18" y="12"/>
                  </a:cubicBezTo>
                  <a:cubicBezTo>
                    <a:pt x="18" y="12"/>
                    <a:pt x="31" y="0"/>
                    <a:pt x="42" y="18"/>
                  </a:cubicBezTo>
                  <a:cubicBezTo>
                    <a:pt x="42" y="18"/>
                    <a:pt x="35" y="0"/>
                    <a:pt x="17" y="11"/>
                  </a:cubicBezTo>
                  <a:cubicBezTo>
                    <a:pt x="17" y="11"/>
                    <a:pt x="0" y="23"/>
                    <a:pt x="14" y="45"/>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6" name="Freeform 78"/>
            <p:cNvSpPr>
              <a:spLocks/>
            </p:cNvSpPr>
            <p:nvPr/>
          </p:nvSpPr>
          <p:spPr bwMode="auto">
            <a:xfrm>
              <a:off x="4791303" y="5253952"/>
              <a:ext cx="184733" cy="73893"/>
            </a:xfrm>
            <a:custGeom>
              <a:avLst/>
              <a:gdLst>
                <a:gd name="T0" fmla="*/ 23 w 23"/>
                <a:gd name="T1" fmla="*/ 1 h 9"/>
                <a:gd name="T2" fmla="*/ 0 w 23"/>
                <a:gd name="T3" fmla="*/ 3 h 9"/>
                <a:gd name="T4" fmla="*/ 23 w 23"/>
                <a:gd name="T5" fmla="*/ 0 h 9"/>
                <a:gd name="T6" fmla="*/ 23 w 23"/>
                <a:gd name="T7" fmla="*/ 1 h 9"/>
              </a:gdLst>
              <a:ahLst/>
              <a:cxnLst>
                <a:cxn ang="0">
                  <a:pos x="T0" y="T1"/>
                </a:cxn>
                <a:cxn ang="0">
                  <a:pos x="T2" y="T3"/>
                </a:cxn>
                <a:cxn ang="0">
                  <a:pos x="T4" y="T5"/>
                </a:cxn>
                <a:cxn ang="0">
                  <a:pos x="T6" y="T7"/>
                </a:cxn>
              </a:cxnLst>
              <a:rect l="0" t="0" r="r" b="b"/>
              <a:pathLst>
                <a:path w="23" h="9">
                  <a:moveTo>
                    <a:pt x="23" y="1"/>
                  </a:moveTo>
                  <a:cubicBezTo>
                    <a:pt x="23" y="1"/>
                    <a:pt x="10" y="9"/>
                    <a:pt x="0" y="3"/>
                  </a:cubicBezTo>
                  <a:cubicBezTo>
                    <a:pt x="0" y="3"/>
                    <a:pt x="9" y="7"/>
                    <a:pt x="23" y="0"/>
                  </a:cubicBezTo>
                  <a:lnTo>
                    <a:pt x="23" y="1"/>
                  </a:ln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7" name="Freeform 79"/>
            <p:cNvSpPr>
              <a:spLocks/>
            </p:cNvSpPr>
            <p:nvPr/>
          </p:nvSpPr>
          <p:spPr bwMode="auto">
            <a:xfrm>
              <a:off x="4703975" y="5069219"/>
              <a:ext cx="574353" cy="225039"/>
            </a:xfrm>
            <a:custGeom>
              <a:avLst/>
              <a:gdLst>
                <a:gd name="T0" fmla="*/ 72 w 72"/>
                <a:gd name="T1" fmla="*/ 2 h 28"/>
                <a:gd name="T2" fmla="*/ 59 w 72"/>
                <a:gd name="T3" fmla="*/ 5 h 28"/>
                <a:gd name="T4" fmla="*/ 33 w 72"/>
                <a:gd name="T5" fmla="*/ 20 h 28"/>
                <a:gd name="T6" fmla="*/ 6 w 72"/>
                <a:gd name="T7" fmla="*/ 23 h 28"/>
                <a:gd name="T8" fmla="*/ 1 w 72"/>
                <a:gd name="T9" fmla="*/ 14 h 28"/>
                <a:gd name="T10" fmla="*/ 9 w 72"/>
                <a:gd name="T11" fmla="*/ 6 h 28"/>
                <a:gd name="T12" fmla="*/ 17 w 72"/>
                <a:gd name="T13" fmla="*/ 12 h 28"/>
                <a:gd name="T14" fmla="*/ 13 w 72"/>
                <a:gd name="T15" fmla="*/ 8 h 28"/>
                <a:gd name="T16" fmla="*/ 9 w 72"/>
                <a:gd name="T17" fmla="*/ 7 h 28"/>
                <a:gd name="T18" fmla="*/ 2 w 72"/>
                <a:gd name="T19" fmla="*/ 14 h 28"/>
                <a:gd name="T20" fmla="*/ 7 w 72"/>
                <a:gd name="T21" fmla="*/ 22 h 28"/>
                <a:gd name="T22" fmla="*/ 33 w 72"/>
                <a:gd name="T23" fmla="*/ 18 h 28"/>
                <a:gd name="T24" fmla="*/ 59 w 72"/>
                <a:gd name="T25" fmla="*/ 4 h 28"/>
                <a:gd name="T26" fmla="*/ 72 w 72"/>
                <a:gd name="T27"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2" h="28">
                  <a:moveTo>
                    <a:pt x="72" y="2"/>
                  </a:moveTo>
                  <a:cubicBezTo>
                    <a:pt x="72" y="2"/>
                    <a:pt x="68" y="0"/>
                    <a:pt x="59" y="5"/>
                  </a:cubicBezTo>
                  <a:cubicBezTo>
                    <a:pt x="33" y="20"/>
                    <a:pt x="33" y="20"/>
                    <a:pt x="33" y="20"/>
                  </a:cubicBezTo>
                  <a:cubicBezTo>
                    <a:pt x="33" y="20"/>
                    <a:pt x="16" y="28"/>
                    <a:pt x="6" y="23"/>
                  </a:cubicBezTo>
                  <a:cubicBezTo>
                    <a:pt x="6" y="23"/>
                    <a:pt x="0" y="20"/>
                    <a:pt x="1" y="14"/>
                  </a:cubicBezTo>
                  <a:cubicBezTo>
                    <a:pt x="1" y="14"/>
                    <a:pt x="1" y="7"/>
                    <a:pt x="9" y="6"/>
                  </a:cubicBezTo>
                  <a:cubicBezTo>
                    <a:pt x="9" y="6"/>
                    <a:pt x="17" y="6"/>
                    <a:pt x="17" y="12"/>
                  </a:cubicBezTo>
                  <a:cubicBezTo>
                    <a:pt x="17" y="12"/>
                    <a:pt x="14" y="12"/>
                    <a:pt x="13" y="8"/>
                  </a:cubicBezTo>
                  <a:cubicBezTo>
                    <a:pt x="13" y="8"/>
                    <a:pt x="11" y="7"/>
                    <a:pt x="9" y="7"/>
                  </a:cubicBezTo>
                  <a:cubicBezTo>
                    <a:pt x="9" y="7"/>
                    <a:pt x="2" y="7"/>
                    <a:pt x="2" y="14"/>
                  </a:cubicBezTo>
                  <a:cubicBezTo>
                    <a:pt x="2" y="14"/>
                    <a:pt x="1" y="19"/>
                    <a:pt x="7" y="22"/>
                  </a:cubicBezTo>
                  <a:cubicBezTo>
                    <a:pt x="7" y="22"/>
                    <a:pt x="17" y="27"/>
                    <a:pt x="33" y="18"/>
                  </a:cubicBezTo>
                  <a:cubicBezTo>
                    <a:pt x="33" y="18"/>
                    <a:pt x="55" y="5"/>
                    <a:pt x="59" y="4"/>
                  </a:cubicBezTo>
                  <a:cubicBezTo>
                    <a:pt x="59" y="4"/>
                    <a:pt x="67" y="0"/>
                    <a:pt x="72" y="2"/>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8" name="Freeform 80"/>
            <p:cNvSpPr>
              <a:spLocks/>
            </p:cNvSpPr>
            <p:nvPr/>
          </p:nvSpPr>
          <p:spPr bwMode="auto">
            <a:xfrm>
              <a:off x="4808097" y="5092730"/>
              <a:ext cx="16794" cy="33588"/>
            </a:xfrm>
            <a:custGeom>
              <a:avLst/>
              <a:gdLst>
                <a:gd name="T0" fmla="*/ 1 w 2"/>
                <a:gd name="T1" fmla="*/ 4 h 4"/>
                <a:gd name="T2" fmla="*/ 0 w 2"/>
                <a:gd name="T3" fmla="*/ 4 h 4"/>
                <a:gd name="T4" fmla="*/ 2 w 2"/>
                <a:gd name="T5" fmla="*/ 0 h 4"/>
                <a:gd name="T6" fmla="*/ 1 w 2"/>
                <a:gd name="T7" fmla="*/ 4 h 4"/>
              </a:gdLst>
              <a:ahLst/>
              <a:cxnLst>
                <a:cxn ang="0">
                  <a:pos x="T0" y="T1"/>
                </a:cxn>
                <a:cxn ang="0">
                  <a:pos x="T2" y="T3"/>
                </a:cxn>
                <a:cxn ang="0">
                  <a:pos x="T4" y="T5"/>
                </a:cxn>
                <a:cxn ang="0">
                  <a:pos x="T6" y="T7"/>
                </a:cxn>
              </a:cxnLst>
              <a:rect l="0" t="0" r="r" b="b"/>
              <a:pathLst>
                <a:path w="2" h="4">
                  <a:moveTo>
                    <a:pt x="1" y="4"/>
                  </a:moveTo>
                  <a:cubicBezTo>
                    <a:pt x="0" y="4"/>
                    <a:pt x="0" y="4"/>
                    <a:pt x="0" y="4"/>
                  </a:cubicBezTo>
                  <a:cubicBezTo>
                    <a:pt x="0" y="4"/>
                    <a:pt x="0" y="1"/>
                    <a:pt x="2" y="0"/>
                  </a:cubicBezTo>
                  <a:cubicBezTo>
                    <a:pt x="2" y="0"/>
                    <a:pt x="0" y="2"/>
                    <a:pt x="1" y="4"/>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39" name="Freeform 81"/>
            <p:cNvSpPr>
              <a:spLocks noEditPoints="1"/>
            </p:cNvSpPr>
            <p:nvPr/>
          </p:nvSpPr>
          <p:spPr bwMode="auto">
            <a:xfrm>
              <a:off x="4690539" y="5253952"/>
              <a:ext cx="53741" cy="67176"/>
            </a:xfrm>
            <a:custGeom>
              <a:avLst/>
              <a:gdLst>
                <a:gd name="T0" fmla="*/ 3 w 7"/>
                <a:gd name="T1" fmla="*/ 0 h 8"/>
                <a:gd name="T2" fmla="*/ 0 w 7"/>
                <a:gd name="T3" fmla="*/ 4 h 8"/>
                <a:gd name="T4" fmla="*/ 3 w 7"/>
                <a:gd name="T5" fmla="*/ 8 h 8"/>
                <a:gd name="T6" fmla="*/ 7 w 7"/>
                <a:gd name="T7" fmla="*/ 4 h 8"/>
                <a:gd name="T8" fmla="*/ 3 w 7"/>
                <a:gd name="T9" fmla="*/ 0 h 8"/>
                <a:gd name="T10" fmla="*/ 3 w 7"/>
                <a:gd name="T11" fmla="*/ 4 h 8"/>
                <a:gd name="T12" fmla="*/ 2 w 7"/>
                <a:gd name="T13" fmla="*/ 3 h 8"/>
                <a:gd name="T14" fmla="*/ 3 w 7"/>
                <a:gd name="T15" fmla="*/ 1 h 8"/>
                <a:gd name="T16" fmla="*/ 5 w 7"/>
                <a:gd name="T17" fmla="*/ 3 h 8"/>
                <a:gd name="T18" fmla="*/ 3 w 7"/>
                <a:gd name="T19"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8">
                  <a:moveTo>
                    <a:pt x="3" y="0"/>
                  </a:moveTo>
                  <a:cubicBezTo>
                    <a:pt x="1" y="0"/>
                    <a:pt x="0" y="2"/>
                    <a:pt x="0" y="4"/>
                  </a:cubicBezTo>
                  <a:cubicBezTo>
                    <a:pt x="0" y="6"/>
                    <a:pt x="1" y="8"/>
                    <a:pt x="3" y="8"/>
                  </a:cubicBezTo>
                  <a:cubicBezTo>
                    <a:pt x="6" y="8"/>
                    <a:pt x="7" y="6"/>
                    <a:pt x="7" y="4"/>
                  </a:cubicBezTo>
                  <a:cubicBezTo>
                    <a:pt x="7" y="2"/>
                    <a:pt x="6" y="0"/>
                    <a:pt x="3" y="0"/>
                  </a:cubicBezTo>
                  <a:close/>
                  <a:moveTo>
                    <a:pt x="3" y="4"/>
                  </a:moveTo>
                  <a:cubicBezTo>
                    <a:pt x="3" y="4"/>
                    <a:pt x="2" y="3"/>
                    <a:pt x="2" y="3"/>
                  </a:cubicBezTo>
                  <a:cubicBezTo>
                    <a:pt x="2" y="2"/>
                    <a:pt x="3" y="1"/>
                    <a:pt x="3" y="1"/>
                  </a:cubicBezTo>
                  <a:cubicBezTo>
                    <a:pt x="4" y="1"/>
                    <a:pt x="5" y="2"/>
                    <a:pt x="5" y="3"/>
                  </a:cubicBezTo>
                  <a:cubicBezTo>
                    <a:pt x="5" y="3"/>
                    <a:pt x="4" y="4"/>
                    <a:pt x="3" y="4"/>
                  </a:cubicBezTo>
                  <a:close/>
                </a:path>
              </a:pathLst>
            </a:custGeom>
            <a:grpFill/>
            <a:ln>
              <a:noFill/>
            </a:ln>
          </p:spPr>
          <p:txBody>
            <a:bodyPr/>
            <a:lstStyle/>
            <a:p>
              <a:pPr eaLnBrk="1" fontAlgn="auto" hangingPunct="1">
                <a:spcBef>
                  <a:spcPts val="0"/>
                </a:spcBef>
                <a:spcAft>
                  <a:spcPts val="0"/>
                </a:spcAft>
                <a:defRPr/>
              </a:pPr>
              <a:endParaRPr lang="zh-CN" altLang="en-US">
                <a:latin typeface="+mn-lt"/>
                <a:ea typeface="+mn-ea"/>
              </a:endParaRPr>
            </a:p>
          </p:txBody>
        </p:sp>
      </p:grpSp>
      <p:sp>
        <p:nvSpPr>
          <p:cNvPr id="54" name="文本框 18"/>
          <p:cNvSpPr txBox="1">
            <a:spLocks noChangeArrowheads="1"/>
          </p:cNvSpPr>
          <p:nvPr/>
        </p:nvSpPr>
        <p:spPr bwMode="auto">
          <a:xfrm>
            <a:off x="2656936" y="2868781"/>
            <a:ext cx="592219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r>
              <a:rPr lang="en-US" altLang="zh-CN"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2.2019</a:t>
            </a:r>
            <a:r>
              <a:rPr lang="zh-CN" altLang="en-US"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年重点投入</a:t>
            </a:r>
            <a:endParaRPr lang="zh-CN" altLang="en-US"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itchFamily="34" charset="-122"/>
              <a:ea typeface="微软雅黑" pitchFamily="34" charset="-122"/>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9003" y="2787764"/>
            <a:ext cx="1011728" cy="13633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96417" y="2802278"/>
            <a:ext cx="548349" cy="7198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64789" y="3557361"/>
            <a:ext cx="318885" cy="593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9003" y="223578"/>
            <a:ext cx="2212975"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9057529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circle(in)">
                                      <p:cBhvr>
                                        <p:cTn id="19" dur="2000"/>
                                        <p:tgtEl>
                                          <p:spTgt spid="19"/>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circle(in)">
                                      <p:cBhvr>
                                        <p:cTn id="24" dur="2000"/>
                                        <p:tgtEl>
                                          <p:spTgt spid="54"/>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099"/>
                                        </p:tgtEl>
                                        <p:attrNameLst>
                                          <p:attrName>style.visibility</p:attrName>
                                        </p:attrNameLst>
                                      </p:cBhvr>
                                      <p:to>
                                        <p:strVal val="visible"/>
                                      </p:to>
                                    </p:set>
                                    <p:anim calcmode="lin" valueType="num">
                                      <p:cBhvr additive="base">
                                        <p:cTn id="29" dur="500" fill="hold"/>
                                        <p:tgtEl>
                                          <p:spTgt spid="4099"/>
                                        </p:tgtEl>
                                        <p:attrNameLst>
                                          <p:attrName>ppt_x</p:attrName>
                                        </p:attrNameLst>
                                      </p:cBhvr>
                                      <p:tavLst>
                                        <p:tav tm="0">
                                          <p:val>
                                            <p:strVal val="#ppt_x"/>
                                          </p:val>
                                        </p:tav>
                                        <p:tav tm="100000">
                                          <p:val>
                                            <p:strVal val="#ppt_x"/>
                                          </p:val>
                                        </p:tav>
                                      </p:tavLst>
                                    </p:anim>
                                    <p:anim calcmode="lin" valueType="num">
                                      <p:cBhvr additive="base">
                                        <p:cTn id="30" dur="500" fill="hold"/>
                                        <p:tgtEl>
                                          <p:spTgt spid="409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nodeType="clickEffect">
                                  <p:stCondLst>
                                    <p:cond delay="0"/>
                                  </p:stCondLst>
                                  <p:childTnLst>
                                    <p:set>
                                      <p:cBhvr>
                                        <p:cTn id="34" dur="1" fill="hold">
                                          <p:stCondLst>
                                            <p:cond delay="0"/>
                                          </p:stCondLst>
                                        </p:cTn>
                                        <p:tgtEl>
                                          <p:spTgt spid="4100"/>
                                        </p:tgtEl>
                                        <p:attrNameLst>
                                          <p:attrName>style.visibility</p:attrName>
                                        </p:attrNameLst>
                                      </p:cBhvr>
                                      <p:to>
                                        <p:strVal val="visible"/>
                                      </p:to>
                                    </p:set>
                                    <p:animEffect transition="in" filter="wipe(down)">
                                      <p:cBhvr>
                                        <p:cTn id="35" dur="580">
                                          <p:stCondLst>
                                            <p:cond delay="0"/>
                                          </p:stCondLst>
                                        </p:cTn>
                                        <p:tgtEl>
                                          <p:spTgt spid="4100"/>
                                        </p:tgtEl>
                                      </p:cBhvr>
                                    </p:animEffect>
                                    <p:anim calcmode="lin" valueType="num">
                                      <p:cBhvr>
                                        <p:cTn id="36" dur="1822" tmFilter="0,0; 0.14,0.36; 0.43,0.73; 0.71,0.91; 1.0,1.0">
                                          <p:stCondLst>
                                            <p:cond delay="0"/>
                                          </p:stCondLst>
                                        </p:cTn>
                                        <p:tgtEl>
                                          <p:spTgt spid="4100"/>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4100"/>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4100"/>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4100"/>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4100"/>
                                        </p:tgtEl>
                                        <p:attrNameLst>
                                          <p:attrName>ppt_y</p:attrName>
                                        </p:attrNameLst>
                                      </p:cBhvr>
                                      <p:tavLst>
                                        <p:tav tm="0" fmla="#ppt_y-sin(pi*$)/81">
                                          <p:val>
                                            <p:fltVal val="0"/>
                                          </p:val>
                                        </p:tav>
                                        <p:tav tm="100000">
                                          <p:val>
                                            <p:fltVal val="1"/>
                                          </p:val>
                                        </p:tav>
                                      </p:tavLst>
                                    </p:anim>
                                    <p:animScale>
                                      <p:cBhvr>
                                        <p:cTn id="41" dur="26">
                                          <p:stCondLst>
                                            <p:cond delay="650"/>
                                          </p:stCondLst>
                                        </p:cTn>
                                        <p:tgtEl>
                                          <p:spTgt spid="4100"/>
                                        </p:tgtEl>
                                      </p:cBhvr>
                                      <p:to x="100000" y="60000"/>
                                    </p:animScale>
                                    <p:animScale>
                                      <p:cBhvr>
                                        <p:cTn id="42" dur="166" decel="50000">
                                          <p:stCondLst>
                                            <p:cond delay="676"/>
                                          </p:stCondLst>
                                        </p:cTn>
                                        <p:tgtEl>
                                          <p:spTgt spid="4100"/>
                                        </p:tgtEl>
                                      </p:cBhvr>
                                      <p:to x="100000" y="100000"/>
                                    </p:animScale>
                                    <p:animScale>
                                      <p:cBhvr>
                                        <p:cTn id="43" dur="26">
                                          <p:stCondLst>
                                            <p:cond delay="1312"/>
                                          </p:stCondLst>
                                        </p:cTn>
                                        <p:tgtEl>
                                          <p:spTgt spid="4100"/>
                                        </p:tgtEl>
                                      </p:cBhvr>
                                      <p:to x="100000" y="80000"/>
                                    </p:animScale>
                                    <p:animScale>
                                      <p:cBhvr>
                                        <p:cTn id="44" dur="166" decel="50000">
                                          <p:stCondLst>
                                            <p:cond delay="1338"/>
                                          </p:stCondLst>
                                        </p:cTn>
                                        <p:tgtEl>
                                          <p:spTgt spid="4100"/>
                                        </p:tgtEl>
                                      </p:cBhvr>
                                      <p:to x="100000" y="100000"/>
                                    </p:animScale>
                                    <p:animScale>
                                      <p:cBhvr>
                                        <p:cTn id="45" dur="26">
                                          <p:stCondLst>
                                            <p:cond delay="1642"/>
                                          </p:stCondLst>
                                        </p:cTn>
                                        <p:tgtEl>
                                          <p:spTgt spid="4100"/>
                                        </p:tgtEl>
                                      </p:cBhvr>
                                      <p:to x="100000" y="90000"/>
                                    </p:animScale>
                                    <p:animScale>
                                      <p:cBhvr>
                                        <p:cTn id="46" dur="166" decel="50000">
                                          <p:stCondLst>
                                            <p:cond delay="1668"/>
                                          </p:stCondLst>
                                        </p:cTn>
                                        <p:tgtEl>
                                          <p:spTgt spid="4100"/>
                                        </p:tgtEl>
                                      </p:cBhvr>
                                      <p:to x="100000" y="100000"/>
                                    </p:animScale>
                                    <p:animScale>
                                      <p:cBhvr>
                                        <p:cTn id="47" dur="26">
                                          <p:stCondLst>
                                            <p:cond delay="1808"/>
                                          </p:stCondLst>
                                        </p:cTn>
                                        <p:tgtEl>
                                          <p:spTgt spid="4100"/>
                                        </p:tgtEl>
                                      </p:cBhvr>
                                      <p:to x="100000" y="95000"/>
                                    </p:animScale>
                                    <p:animScale>
                                      <p:cBhvr>
                                        <p:cTn id="48" dur="166" decel="50000">
                                          <p:stCondLst>
                                            <p:cond delay="1834"/>
                                          </p:stCondLst>
                                        </p:cTn>
                                        <p:tgtEl>
                                          <p:spTgt spid="4100"/>
                                        </p:tgtEl>
                                      </p:cBhvr>
                                      <p:to x="100000" y="100000"/>
                                    </p:animScale>
                                  </p:childTnLst>
                                </p:cTn>
                              </p:par>
                            </p:childTnLst>
                          </p:cTn>
                        </p:par>
                      </p:childTnLst>
                    </p:cTn>
                  </p:par>
                  <p:par>
                    <p:cTn id="49" fill="hold">
                      <p:stCondLst>
                        <p:cond delay="indefinite"/>
                      </p:stCondLst>
                      <p:childTnLst>
                        <p:par>
                          <p:cTn id="50" fill="hold">
                            <p:stCondLst>
                              <p:cond delay="0"/>
                            </p:stCondLst>
                            <p:childTnLst>
                              <p:par>
                                <p:cTn id="51" presetID="26" presetClass="entr" presetSubtype="0" fill="hold" nodeType="clickEffect">
                                  <p:stCondLst>
                                    <p:cond delay="0"/>
                                  </p:stCondLst>
                                  <p:childTnLst>
                                    <p:set>
                                      <p:cBhvr>
                                        <p:cTn id="52" dur="1" fill="hold">
                                          <p:stCondLst>
                                            <p:cond delay="0"/>
                                          </p:stCondLst>
                                        </p:cTn>
                                        <p:tgtEl>
                                          <p:spTgt spid="4101"/>
                                        </p:tgtEl>
                                        <p:attrNameLst>
                                          <p:attrName>style.visibility</p:attrName>
                                        </p:attrNameLst>
                                      </p:cBhvr>
                                      <p:to>
                                        <p:strVal val="visible"/>
                                      </p:to>
                                    </p:set>
                                    <p:animEffect transition="in" filter="wipe(down)">
                                      <p:cBhvr>
                                        <p:cTn id="53" dur="580">
                                          <p:stCondLst>
                                            <p:cond delay="0"/>
                                          </p:stCondLst>
                                        </p:cTn>
                                        <p:tgtEl>
                                          <p:spTgt spid="4101"/>
                                        </p:tgtEl>
                                      </p:cBhvr>
                                    </p:animEffect>
                                    <p:anim calcmode="lin" valueType="num">
                                      <p:cBhvr>
                                        <p:cTn id="54" dur="1822" tmFilter="0,0; 0.14,0.36; 0.43,0.73; 0.71,0.91; 1.0,1.0">
                                          <p:stCondLst>
                                            <p:cond delay="0"/>
                                          </p:stCondLst>
                                        </p:cTn>
                                        <p:tgtEl>
                                          <p:spTgt spid="4101"/>
                                        </p:tgtEl>
                                        <p:attrNameLst>
                                          <p:attrName>ppt_x</p:attrName>
                                        </p:attrNameLst>
                                      </p:cBhvr>
                                      <p:tavLst>
                                        <p:tav tm="0">
                                          <p:val>
                                            <p:strVal val="#ppt_x-0.25"/>
                                          </p:val>
                                        </p:tav>
                                        <p:tav tm="100000">
                                          <p:val>
                                            <p:strVal val="#ppt_x"/>
                                          </p:val>
                                        </p:tav>
                                      </p:tavLst>
                                    </p:anim>
                                    <p:anim calcmode="lin" valueType="num">
                                      <p:cBhvr>
                                        <p:cTn id="55" dur="664" tmFilter="0.0,0.0; 0.25,0.07; 0.50,0.2; 0.75,0.467; 1.0,1.0">
                                          <p:stCondLst>
                                            <p:cond delay="0"/>
                                          </p:stCondLst>
                                        </p:cTn>
                                        <p:tgtEl>
                                          <p:spTgt spid="4101"/>
                                        </p:tgtEl>
                                        <p:attrNameLst>
                                          <p:attrName>ppt_y</p:attrName>
                                        </p:attrNameLst>
                                      </p:cBhvr>
                                      <p:tavLst>
                                        <p:tav tm="0" fmla="#ppt_y-sin(pi*$)/3">
                                          <p:val>
                                            <p:fltVal val="0.5"/>
                                          </p:val>
                                        </p:tav>
                                        <p:tav tm="100000">
                                          <p:val>
                                            <p:fltVal val="1"/>
                                          </p:val>
                                        </p:tav>
                                      </p:tavLst>
                                    </p:anim>
                                    <p:anim calcmode="lin" valueType="num">
                                      <p:cBhvr>
                                        <p:cTn id="56" dur="664" tmFilter="0, 0; 0.125,0.2665; 0.25,0.4; 0.375,0.465; 0.5,0.5;  0.625,0.535; 0.75,0.6; 0.875,0.7335; 1,1">
                                          <p:stCondLst>
                                            <p:cond delay="664"/>
                                          </p:stCondLst>
                                        </p:cTn>
                                        <p:tgtEl>
                                          <p:spTgt spid="4101"/>
                                        </p:tgtEl>
                                        <p:attrNameLst>
                                          <p:attrName>ppt_y</p:attrName>
                                        </p:attrNameLst>
                                      </p:cBhvr>
                                      <p:tavLst>
                                        <p:tav tm="0" fmla="#ppt_y-sin(pi*$)/9">
                                          <p:val>
                                            <p:fltVal val="0"/>
                                          </p:val>
                                        </p:tav>
                                        <p:tav tm="100000">
                                          <p:val>
                                            <p:fltVal val="1"/>
                                          </p:val>
                                        </p:tav>
                                      </p:tavLst>
                                    </p:anim>
                                    <p:anim calcmode="lin" valueType="num">
                                      <p:cBhvr>
                                        <p:cTn id="57" dur="332" tmFilter="0, 0; 0.125,0.2665; 0.25,0.4; 0.375,0.465; 0.5,0.5;  0.625,0.535; 0.75,0.6; 0.875,0.7335; 1,1">
                                          <p:stCondLst>
                                            <p:cond delay="1324"/>
                                          </p:stCondLst>
                                        </p:cTn>
                                        <p:tgtEl>
                                          <p:spTgt spid="4101"/>
                                        </p:tgtEl>
                                        <p:attrNameLst>
                                          <p:attrName>ppt_y</p:attrName>
                                        </p:attrNameLst>
                                      </p:cBhvr>
                                      <p:tavLst>
                                        <p:tav tm="0" fmla="#ppt_y-sin(pi*$)/27">
                                          <p:val>
                                            <p:fltVal val="0"/>
                                          </p:val>
                                        </p:tav>
                                        <p:tav tm="100000">
                                          <p:val>
                                            <p:fltVal val="1"/>
                                          </p:val>
                                        </p:tav>
                                      </p:tavLst>
                                    </p:anim>
                                    <p:anim calcmode="lin" valueType="num">
                                      <p:cBhvr>
                                        <p:cTn id="58" dur="164" tmFilter="0, 0; 0.125,0.2665; 0.25,0.4; 0.375,0.465; 0.5,0.5;  0.625,0.535; 0.75,0.6; 0.875,0.7335; 1,1">
                                          <p:stCondLst>
                                            <p:cond delay="1656"/>
                                          </p:stCondLst>
                                        </p:cTn>
                                        <p:tgtEl>
                                          <p:spTgt spid="4101"/>
                                        </p:tgtEl>
                                        <p:attrNameLst>
                                          <p:attrName>ppt_y</p:attrName>
                                        </p:attrNameLst>
                                      </p:cBhvr>
                                      <p:tavLst>
                                        <p:tav tm="0" fmla="#ppt_y-sin(pi*$)/81">
                                          <p:val>
                                            <p:fltVal val="0"/>
                                          </p:val>
                                        </p:tav>
                                        <p:tav tm="100000">
                                          <p:val>
                                            <p:fltVal val="1"/>
                                          </p:val>
                                        </p:tav>
                                      </p:tavLst>
                                    </p:anim>
                                    <p:animScale>
                                      <p:cBhvr>
                                        <p:cTn id="59" dur="26">
                                          <p:stCondLst>
                                            <p:cond delay="650"/>
                                          </p:stCondLst>
                                        </p:cTn>
                                        <p:tgtEl>
                                          <p:spTgt spid="4101"/>
                                        </p:tgtEl>
                                      </p:cBhvr>
                                      <p:to x="100000" y="60000"/>
                                    </p:animScale>
                                    <p:animScale>
                                      <p:cBhvr>
                                        <p:cTn id="60" dur="166" decel="50000">
                                          <p:stCondLst>
                                            <p:cond delay="676"/>
                                          </p:stCondLst>
                                        </p:cTn>
                                        <p:tgtEl>
                                          <p:spTgt spid="4101"/>
                                        </p:tgtEl>
                                      </p:cBhvr>
                                      <p:to x="100000" y="100000"/>
                                    </p:animScale>
                                    <p:animScale>
                                      <p:cBhvr>
                                        <p:cTn id="61" dur="26">
                                          <p:stCondLst>
                                            <p:cond delay="1312"/>
                                          </p:stCondLst>
                                        </p:cTn>
                                        <p:tgtEl>
                                          <p:spTgt spid="4101"/>
                                        </p:tgtEl>
                                      </p:cBhvr>
                                      <p:to x="100000" y="80000"/>
                                    </p:animScale>
                                    <p:animScale>
                                      <p:cBhvr>
                                        <p:cTn id="62" dur="166" decel="50000">
                                          <p:stCondLst>
                                            <p:cond delay="1338"/>
                                          </p:stCondLst>
                                        </p:cTn>
                                        <p:tgtEl>
                                          <p:spTgt spid="4101"/>
                                        </p:tgtEl>
                                      </p:cBhvr>
                                      <p:to x="100000" y="100000"/>
                                    </p:animScale>
                                    <p:animScale>
                                      <p:cBhvr>
                                        <p:cTn id="63" dur="26">
                                          <p:stCondLst>
                                            <p:cond delay="1642"/>
                                          </p:stCondLst>
                                        </p:cTn>
                                        <p:tgtEl>
                                          <p:spTgt spid="4101"/>
                                        </p:tgtEl>
                                      </p:cBhvr>
                                      <p:to x="100000" y="90000"/>
                                    </p:animScale>
                                    <p:animScale>
                                      <p:cBhvr>
                                        <p:cTn id="64" dur="166" decel="50000">
                                          <p:stCondLst>
                                            <p:cond delay="1668"/>
                                          </p:stCondLst>
                                        </p:cTn>
                                        <p:tgtEl>
                                          <p:spTgt spid="4101"/>
                                        </p:tgtEl>
                                      </p:cBhvr>
                                      <p:to x="100000" y="100000"/>
                                    </p:animScale>
                                    <p:animScale>
                                      <p:cBhvr>
                                        <p:cTn id="65" dur="26">
                                          <p:stCondLst>
                                            <p:cond delay="1808"/>
                                          </p:stCondLst>
                                        </p:cTn>
                                        <p:tgtEl>
                                          <p:spTgt spid="4101"/>
                                        </p:tgtEl>
                                      </p:cBhvr>
                                      <p:to x="100000" y="95000"/>
                                    </p:animScale>
                                    <p:animScale>
                                      <p:cBhvr>
                                        <p:cTn id="66" dur="166" decel="50000">
                                          <p:stCondLst>
                                            <p:cond delay="1834"/>
                                          </p:stCondLst>
                                        </p:cTn>
                                        <p:tgtEl>
                                          <p:spTgt spid="410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5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73" name="组合 1972"/>
          <p:cNvGrpSpPr>
            <a:grpSpLocks/>
          </p:cNvGrpSpPr>
          <p:nvPr/>
        </p:nvGrpSpPr>
        <p:grpSpPr bwMode="auto">
          <a:xfrm>
            <a:off x="1224951" y="223838"/>
            <a:ext cx="6935638" cy="429816"/>
            <a:chOff x="1632609" y="298683"/>
            <a:chExt cx="9248878" cy="573159"/>
          </a:xfrm>
        </p:grpSpPr>
        <p:sp>
          <p:nvSpPr>
            <p:cNvPr id="1974" name="文本框 1973"/>
            <p:cNvSpPr txBox="1">
              <a:spLocks noChangeArrowheads="1"/>
            </p:cNvSpPr>
            <p:nvPr/>
          </p:nvSpPr>
          <p:spPr bwMode="auto">
            <a:xfrm>
              <a:off x="1632609" y="298683"/>
              <a:ext cx="9248878" cy="554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100" dirty="0" smtClean="0">
                  <a:solidFill>
                    <a:schemeClr val="bg1"/>
                  </a:solidFill>
                  <a:latin typeface="微软雅黑" pitchFamily="34" charset="-122"/>
                  <a:ea typeface="微软雅黑" pitchFamily="34" charset="-122"/>
                </a:rPr>
                <a:t>2019</a:t>
              </a:r>
              <a:r>
                <a:rPr lang="zh-CN" altLang="en-US" sz="2100" dirty="0" smtClean="0">
                  <a:solidFill>
                    <a:schemeClr val="bg1"/>
                  </a:solidFill>
                  <a:latin typeface="微软雅黑" pitchFamily="34" charset="-122"/>
                  <a:ea typeface="微软雅黑" pitchFamily="34" charset="-122"/>
                </a:rPr>
                <a:t>年全市和市本级平衡关系一般公共预算平衡关系</a:t>
              </a:r>
              <a:endParaRPr lang="zh-CN" altLang="en-US" sz="2100" dirty="0">
                <a:solidFill>
                  <a:schemeClr val="bg1"/>
                </a:solidFill>
                <a:latin typeface="微软雅黑" pitchFamily="34" charset="-122"/>
                <a:ea typeface="微软雅黑" pitchFamily="34" charset="-122"/>
              </a:endParaRPr>
            </a:p>
          </p:txBody>
        </p:sp>
        <p:cxnSp>
          <p:nvCxnSpPr>
            <p:cNvPr id="1976" name="直接连接符 1975"/>
            <p:cNvCxnSpPr/>
            <p:nvPr/>
          </p:nvCxnSpPr>
          <p:spPr>
            <a:xfrm>
              <a:off x="5181465" y="871842"/>
              <a:ext cx="1829069" cy="0"/>
            </a:xfrm>
            <a:prstGeom prst="line">
              <a:avLst/>
            </a:prstGeom>
            <a:ln w="0">
              <a:solidFill>
                <a:schemeClr val="bg1"/>
              </a:solidFill>
              <a:prstDash val="dashDot"/>
            </a:ln>
          </p:spPr>
          <p:style>
            <a:lnRef idx="1">
              <a:schemeClr val="accent1"/>
            </a:lnRef>
            <a:fillRef idx="0">
              <a:schemeClr val="accent1"/>
            </a:fillRef>
            <a:effectRef idx="0">
              <a:schemeClr val="accent1"/>
            </a:effectRef>
            <a:fontRef idx="minor">
              <a:schemeClr val="tx1"/>
            </a:fontRef>
          </p:style>
        </p:cxnSp>
      </p:gr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717" y="964804"/>
            <a:ext cx="3919094" cy="3940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73592" y="964804"/>
            <a:ext cx="4140680" cy="3940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2545237"/>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973"/>
                                        </p:tgtEl>
                                        <p:attrNameLst>
                                          <p:attrName>style.visibility</p:attrName>
                                        </p:attrNameLst>
                                      </p:cBhvr>
                                      <p:to>
                                        <p:strVal val="visible"/>
                                      </p:to>
                                    </p:set>
                                    <p:animEffect transition="in" filter="wheel(1)">
                                      <p:cBhvr>
                                        <p:cTn id="7" dur="4000"/>
                                        <p:tgtEl>
                                          <p:spTgt spid="197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6000"/>
                                        <p:tgtEl>
                                          <p:spTgt spid="2050"/>
                                        </p:tgtEl>
                                      </p:cBhvr>
                                    </p:animEffect>
                                    <p:anim calcmode="lin" valueType="num">
                                      <p:cBhvr>
                                        <p:cTn id="13" dur="6000" fill="hold"/>
                                        <p:tgtEl>
                                          <p:spTgt spid="2050"/>
                                        </p:tgtEl>
                                        <p:attrNameLst>
                                          <p:attrName>ppt_x</p:attrName>
                                        </p:attrNameLst>
                                      </p:cBhvr>
                                      <p:tavLst>
                                        <p:tav tm="0">
                                          <p:val>
                                            <p:strVal val="#ppt_x"/>
                                          </p:val>
                                        </p:tav>
                                        <p:tav tm="100000">
                                          <p:val>
                                            <p:strVal val="#ppt_x"/>
                                          </p:val>
                                        </p:tav>
                                      </p:tavLst>
                                    </p:anim>
                                    <p:anim calcmode="lin" valueType="num">
                                      <p:cBhvr>
                                        <p:cTn id="14" dur="6000" fill="hold"/>
                                        <p:tgtEl>
                                          <p:spTgt spid="205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5500"/>
                                  </p:stCondLst>
                                  <p:childTnLst>
                                    <p:set>
                                      <p:cBhvr>
                                        <p:cTn id="18" dur="1" fill="hold">
                                          <p:stCondLst>
                                            <p:cond delay="0"/>
                                          </p:stCondLst>
                                        </p:cTn>
                                        <p:tgtEl>
                                          <p:spTgt spid="2051"/>
                                        </p:tgtEl>
                                        <p:attrNameLst>
                                          <p:attrName>style.visibility</p:attrName>
                                        </p:attrNameLst>
                                      </p:cBhvr>
                                      <p:to>
                                        <p:strVal val="visible"/>
                                      </p:to>
                                    </p:set>
                                    <p:animEffect transition="in" filter="fade">
                                      <p:cBhvr>
                                        <p:cTn id="19" dur="6250"/>
                                        <p:tgtEl>
                                          <p:spTgt spid="2051"/>
                                        </p:tgtEl>
                                      </p:cBhvr>
                                    </p:animEffect>
                                    <p:anim calcmode="lin" valueType="num">
                                      <p:cBhvr>
                                        <p:cTn id="20" dur="6250" fill="hold"/>
                                        <p:tgtEl>
                                          <p:spTgt spid="2051"/>
                                        </p:tgtEl>
                                        <p:attrNameLst>
                                          <p:attrName>ppt_x</p:attrName>
                                        </p:attrNameLst>
                                      </p:cBhvr>
                                      <p:tavLst>
                                        <p:tav tm="0">
                                          <p:val>
                                            <p:strVal val="#ppt_x"/>
                                          </p:val>
                                        </p:tav>
                                        <p:tav tm="100000">
                                          <p:val>
                                            <p:strVal val="#ppt_x"/>
                                          </p:val>
                                        </p:tav>
                                      </p:tavLst>
                                    </p:anim>
                                    <p:anim calcmode="lin" valueType="num">
                                      <p:cBhvr>
                                        <p:cTn id="21" dur="6250" fill="hold"/>
                                        <p:tgtEl>
                                          <p:spTgt spid="20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奥斯汀">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Waveform</Template>
  <TotalTime>863</TotalTime>
  <Words>1090</Words>
  <Application>Microsoft Office PowerPoint</Application>
  <PresentationFormat>全屏显示(16:9)</PresentationFormat>
  <Paragraphs>86</Paragraphs>
  <Slides>18</Slides>
  <Notes>0</Notes>
  <HiddenSlides>0</HiddenSlides>
  <MMClips>0</MMClips>
  <ScaleCrop>false</ScaleCrop>
  <HeadingPairs>
    <vt:vector size="4" baseType="variant">
      <vt:variant>
        <vt:lpstr>主题</vt:lpstr>
      </vt:variant>
      <vt:variant>
        <vt:i4>1</vt:i4>
      </vt:variant>
      <vt:variant>
        <vt:lpstr>幻灯片标题</vt:lpstr>
      </vt:variant>
      <vt:variant>
        <vt:i4>18</vt:i4>
      </vt:variant>
    </vt:vector>
  </HeadingPairs>
  <TitlesOfParts>
    <vt:vector size="19" baseType="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多边形</dc:title>
  <dc:creator>第一PPT</dc:creator>
  <cp:keywords>www.1ppt.com</cp:keywords>
  <cp:lastModifiedBy>冯弥青</cp:lastModifiedBy>
  <cp:revision>47</cp:revision>
  <cp:lastPrinted>2019-02-23T11:00:02Z</cp:lastPrinted>
  <dcterms:created xsi:type="dcterms:W3CDTF">2016-12-18T07:24:13Z</dcterms:created>
  <dcterms:modified xsi:type="dcterms:W3CDTF">2019-02-23T11:03:54Z</dcterms:modified>
</cp:coreProperties>
</file>